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46"/>
  </p:notesMasterIdLst>
  <p:sldIdLst>
    <p:sldId id="263" r:id="rId5"/>
    <p:sldId id="264" r:id="rId6"/>
    <p:sldId id="258" r:id="rId7"/>
    <p:sldId id="259" r:id="rId8"/>
    <p:sldId id="297" r:id="rId9"/>
    <p:sldId id="315" r:id="rId10"/>
    <p:sldId id="316" r:id="rId11"/>
    <p:sldId id="317" r:id="rId12"/>
    <p:sldId id="301" r:id="rId13"/>
    <p:sldId id="320" r:id="rId14"/>
    <p:sldId id="351" r:id="rId15"/>
    <p:sldId id="312" r:id="rId16"/>
    <p:sldId id="319" r:id="rId17"/>
    <p:sldId id="303" r:id="rId18"/>
    <p:sldId id="305" r:id="rId19"/>
    <p:sldId id="314" r:id="rId20"/>
    <p:sldId id="321" r:id="rId21"/>
    <p:sldId id="310" r:id="rId22"/>
    <p:sldId id="353" r:id="rId23"/>
    <p:sldId id="354" r:id="rId24"/>
    <p:sldId id="326" r:id="rId25"/>
    <p:sldId id="344" r:id="rId26"/>
    <p:sldId id="313" r:id="rId27"/>
    <p:sldId id="306" r:id="rId28"/>
    <p:sldId id="324" r:id="rId29"/>
    <p:sldId id="339" r:id="rId30"/>
    <p:sldId id="308" r:id="rId31"/>
    <p:sldId id="328" r:id="rId32"/>
    <p:sldId id="357" r:id="rId33"/>
    <p:sldId id="340" r:id="rId34"/>
    <p:sldId id="355" r:id="rId35"/>
    <p:sldId id="356" r:id="rId36"/>
    <p:sldId id="333" r:id="rId37"/>
    <p:sldId id="346" r:id="rId38"/>
    <p:sldId id="334" r:id="rId39"/>
    <p:sldId id="335" r:id="rId40"/>
    <p:sldId id="336" r:id="rId41"/>
    <p:sldId id="337" r:id="rId42"/>
    <p:sldId id="338" r:id="rId43"/>
    <p:sldId id="325" r:id="rId44"/>
    <p:sldId id="358" r:id="rId45"/>
  </p:sldIdLst>
  <p:sldSz cx="9144000" cy="5143500" type="screen16x9"/>
  <p:notesSz cx="6858000" cy="9144000"/>
  <p:embeddedFontLs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Nunito" pitchFamily="2" charset="0"/>
      <p:regular r:id="rId51"/>
      <p:bold r:id="rId52"/>
      <p:italic r:id="rId53"/>
      <p:boldItalic r:id="rId54"/>
    </p:embeddedFont>
    <p:embeddedFont>
      <p:font typeface="Raleway" pitchFamily="2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591591C-3D99-4652-8B07-20366EABFC39}">
          <p14:sldIdLst>
            <p14:sldId id="263"/>
            <p14:sldId id="264"/>
            <p14:sldId id="258"/>
            <p14:sldId id="259"/>
            <p14:sldId id="297"/>
            <p14:sldId id="315"/>
            <p14:sldId id="316"/>
            <p14:sldId id="317"/>
            <p14:sldId id="301"/>
            <p14:sldId id="320"/>
            <p14:sldId id="351"/>
            <p14:sldId id="312"/>
            <p14:sldId id="319"/>
            <p14:sldId id="303"/>
            <p14:sldId id="305"/>
            <p14:sldId id="314"/>
            <p14:sldId id="321"/>
            <p14:sldId id="310"/>
            <p14:sldId id="353"/>
            <p14:sldId id="354"/>
            <p14:sldId id="326"/>
            <p14:sldId id="344"/>
            <p14:sldId id="313"/>
            <p14:sldId id="306"/>
            <p14:sldId id="324"/>
            <p14:sldId id="339"/>
            <p14:sldId id="308"/>
            <p14:sldId id="328"/>
            <p14:sldId id="357"/>
            <p14:sldId id="340"/>
            <p14:sldId id="355"/>
            <p14:sldId id="356"/>
            <p14:sldId id="333"/>
            <p14:sldId id="346"/>
            <p14:sldId id="334"/>
            <p14:sldId id="335"/>
            <p14:sldId id="336"/>
            <p14:sldId id="337"/>
            <p14:sldId id="338"/>
            <p14:sldId id="325"/>
            <p14:sldId id="35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F3F3F3"/>
    <a:srgbClr val="8BC34A"/>
    <a:srgbClr val="D3D3D3"/>
    <a:srgbClr val="407BFF"/>
    <a:srgbClr val="ECEBEA"/>
    <a:srgbClr val="F8F8F8"/>
    <a:srgbClr val="97C2DA"/>
    <a:srgbClr val="96C2DA"/>
    <a:srgbClr val="80B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5990A-A6C1-46FA-99BB-B642779B96D2}" v="32" dt="2024-02-14T23:57:54.657"/>
  </p1510:revLst>
</p1510:revInfo>
</file>

<file path=ppt/tableStyles.xml><?xml version="1.0" encoding="utf-8"?>
<a:tblStyleLst xmlns:a="http://schemas.openxmlformats.org/drawingml/2006/main" def="{F22AFB39-B2C1-4542-98C5-688BC6B59D90}">
  <a:tblStyle styleId="{F22AFB39-B2C1-4542-98C5-688BC6B59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78DF84-D076-4F1A-BF09-A7BCCF8EED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591" autoAdjust="0"/>
    <p:restoredTop sz="95039" autoAdjust="0"/>
  </p:normalViewPr>
  <p:slideViewPr>
    <p:cSldViewPr snapToGrid="0">
      <p:cViewPr>
        <p:scale>
          <a:sx n="50" d="100"/>
          <a:sy n="50" d="100"/>
        </p:scale>
        <p:origin x="2453" y="95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4.xml"/><Relationship Id="rId51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8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6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9202E7D-6473-3E48-D3D1-04EADE8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4F2A5AD4-5D4A-C41C-F622-BDA9AD666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C716572-FE40-1ADC-8F11-3F09F79E1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1756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3E724AC4-5213-7DCD-9702-2B28B8035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7AAE1CAB-7446-F0F6-7465-E9B3DA41DA3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9566EB3C-93F3-FC9C-5C66-2846D409F1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27704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9ABC827-45F7-EC33-3190-813FA8D8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CE681561-A6EF-9551-1D5E-64D274E3F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7AA7A2D2-60F4-E4CD-B185-08D881058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5124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80014A94-5236-DA84-5BC4-6D024E1F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1E0BEE4E-DFA0-30E1-E781-068695F4E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E54C6763-D9CA-BFD7-392C-07447D526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424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05296FA-E6B0-2069-B435-FD6AEC03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2EFF1BB6-BD1A-44F6-B57B-D1E817708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7257FD7E-FD5C-56CD-0C80-C084F2891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66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7EF2DFC-CB45-A25A-9DF1-69502023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FF7A886F-658A-D293-A78B-FBC933E41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6BBED9D5-CE7F-6BFB-F690-739D71D4A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812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457CBC4B-C215-AB31-72EB-154F3ABD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0453E62-7A4D-1233-65CF-903E213A3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852A7CC-1ADF-28C0-6B05-71DB57401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437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DB634F8F-685B-DAF7-E53D-35B02B95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8063C73D-EF0F-178F-2FC2-826A16721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F5D26BD-8AEC-FE92-B7B7-0275351AD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479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9C645FE2-92E5-EAA6-CC89-D3732B23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8A641206-D42D-7876-2D41-E8AC09362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804C804D-1FBE-A608-3B1A-EC9F9EFE4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3053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2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9652D424-2FA5-0A02-27BB-8AE9CB5EB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2E94F063-C84E-1784-DB0B-52FE7B8F61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E809DE13-C800-496A-9615-BFDACB1F8DE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6303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B493076-9318-7AB9-466D-41D58C12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0775DF3-9AEE-4955-ECDB-C74CCE19C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04B0F004-99AD-C0E8-3CD1-AB4FC385E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459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A7B66BA7-6C1B-CBC7-6FD4-DB6D392AC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2F09D339-2C6F-DECC-5F95-5683D2B29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A7345248-9B5C-CBEC-02B1-5B80F3274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936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B89D028-D2A2-81E8-71C2-13A8516D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DB88BE26-1B4E-6695-BB51-4A50D2E74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12F6530-2413-969F-9297-721989E02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72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A775211-A619-FCBA-7D5C-79F6972B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362FBBE2-294D-7D6D-B40D-E1DE5C815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3163C0C-3780-403A-69E0-213F11857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848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125C1D5E-D19B-3CC1-7F4A-0A0AC799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72272077-A833-B7FB-C49A-3FAF1A2D6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AA98CF0B-9DD8-E037-AD9E-A27265E70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14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86E1F8DF-350C-2F12-6A51-E34CC07B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69F7B9EE-B33A-3D7F-D8B1-7AAB8BE71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B10EF39E-8899-1314-C210-54F033F99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18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B33C90FB-1410-9B0E-D466-C05F1A88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31BCBBA6-3759-CBDE-6CE9-F39C29C6D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64837ED8-5263-B776-D6FB-8542FD354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F9D18E0-B220-2EFF-C64C-B6860FC1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B18372E-4183-1C14-D23F-B975F4CFC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E1E67E3-0529-FC6A-7164-CF5803609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08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665F750C-3C0B-327C-B19E-A89FB2447A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115E47B1-DE61-BC78-FCE2-86EE919D6F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5502A0CB-B3FB-85D5-95FD-70014ABAC7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6209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3E7237B0-6D33-E089-4542-C37B2FC2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82DCD62-2C1F-EE3E-F0E0-27B8ADA84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12BD90F4-EB45-8E1C-ABC6-1FBB5FB1F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973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9A29D501-1BFE-2A28-76BF-3DF9ABED4A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677B2A68-B968-4C7A-7548-B9E68856B3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47839B13-B29F-4483-0971-CAEEB222DD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182761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50F08E24-C908-29BC-C408-C285606F5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2ED17F0F-C1E2-3670-F06A-51A89414BD1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7872E5F9-06EF-DC75-398E-DA947161B1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0284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7FBFDE89-2D07-E537-E0F0-E517ED56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CCFCFA10-74AA-5020-C396-782ADC7B6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7B91784-B811-3DAB-E06D-7F2E8BE5D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9302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D0B76367-FA19-6FEB-3914-9290BD67B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ACE6593C-8FAA-E336-598E-E61A2F76B9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6352D51-2566-2CE4-0EED-C49E3DCE49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6292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57E79C7-DF37-58A6-6418-8219D2BA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4217C47-E3FD-B0FE-041C-91B9AB76B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C298C68D-54A2-0744-795A-55A32064E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68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DCB0C1B-391C-27B4-B1DD-ACCFE87F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A30BAFE5-523A-B574-50B6-55CF35B39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21F12926-56CB-891B-A074-23C372E5A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2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FF5C215-125D-AB58-D89D-15681D7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DCF6C4C-133F-7BBA-65DF-13C4AF7C0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0A8E772-623B-0140-7C6F-2F3268980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07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F2F89BCE-254F-5073-A9BB-550C2ABA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F411D1C-EDD8-986E-6AE5-45621EAF7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6C2AC1E8-A660-3F41-F13A-5514D0DF6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2855EAA-3BA4-F660-C255-93BFA9B6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0F8CA482-A7A2-2380-6D06-A23DFED5C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A5953518-7632-34C4-1405-E5AF1A642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81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-1091674" y="-102103"/>
            <a:ext cx="10708923" cy="6520319"/>
            <a:chOff x="-1091674" y="-102103"/>
            <a:chExt cx="10708923" cy="6520319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185656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 flipH="1">
            <a:off x="-650201" y="-930181"/>
            <a:ext cx="10168798" cy="6916881"/>
            <a:chOff x="-269201" y="-853981"/>
            <a:chExt cx="10168798" cy="6916881"/>
          </a:xfrm>
        </p:grpSpPr>
        <p:pic>
          <p:nvPicPr>
            <p:cNvPr id="212" name="Google Shape;212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222775" y="42047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53375" y="-3493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195181" y="-13183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7392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-386374" y="-1006381"/>
            <a:ext cx="10285971" cy="6916881"/>
            <a:chOff x="-386374" y="-1006381"/>
            <a:chExt cx="10285971" cy="6916881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86825" y="40523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181975" y="-1207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423781" y="-14707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586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 rot="10800000" flipH="1">
            <a:off x="-1167874" y="-1473703"/>
            <a:ext cx="10708923" cy="6520319"/>
            <a:chOff x="-1091674" y="-102103"/>
            <a:chExt cx="10708923" cy="6520319"/>
          </a:xfrm>
        </p:grpSpPr>
        <p:pic>
          <p:nvPicPr>
            <p:cNvPr id="65" name="Google Shape;6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-347744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1997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3419250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611852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71997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3419250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11852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470527" y="-616425"/>
            <a:ext cx="10116977" cy="5604050"/>
            <a:chOff x="-470527" y="-616425"/>
            <a:chExt cx="10116977" cy="5604050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24001" y="-6164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470527" y="48154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758425" y="1517850"/>
            <a:ext cx="3670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4758425" y="2702250"/>
            <a:ext cx="3670500" cy="92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>
            <a:spLocks noGrp="1"/>
          </p:cNvSpPr>
          <p:nvPr>
            <p:ph type="pic" idx="2"/>
          </p:nvPr>
        </p:nvSpPr>
        <p:spPr>
          <a:xfrm flipH="1">
            <a:off x="715015" y="535000"/>
            <a:ext cx="33285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4" name="Google Shape;134;p18"/>
          <p:cNvGrpSpPr/>
          <p:nvPr/>
        </p:nvGrpSpPr>
        <p:grpSpPr>
          <a:xfrm>
            <a:off x="-537083" y="-456851"/>
            <a:ext cx="10211349" cy="6040884"/>
            <a:chOff x="-537083" y="-456851"/>
            <a:chExt cx="10211349" cy="6040884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537083" y="8662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74397">
              <a:off x="8094357" y="45246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600009" flipH="1">
              <a:off x="8502142" y="-275523"/>
              <a:ext cx="990796" cy="9907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1354808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2"/>
          </p:nvPr>
        </p:nvSpPr>
        <p:spPr>
          <a:xfrm>
            <a:off x="1354809" y="1631285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3"/>
          </p:nvPr>
        </p:nvSpPr>
        <p:spPr>
          <a:xfrm>
            <a:off x="4855792" y="1631285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1354809" y="3272163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5"/>
          </p:nvPr>
        </p:nvSpPr>
        <p:spPr>
          <a:xfrm>
            <a:off x="4855792" y="3272163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1354808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7"/>
          </p:nvPr>
        </p:nvSpPr>
        <p:spPr>
          <a:xfrm>
            <a:off x="4855790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8"/>
          </p:nvPr>
        </p:nvSpPr>
        <p:spPr>
          <a:xfrm>
            <a:off x="4855790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-1003927" y="143825"/>
            <a:ext cx="10236915" cy="4814224"/>
            <a:chOff x="-1003927" y="143825"/>
            <a:chExt cx="10236915" cy="4814224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17074" y="39703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146875" y="2209712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003927" y="143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1119896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2"/>
          </p:nvPr>
        </p:nvSpPr>
        <p:spPr>
          <a:xfrm>
            <a:off x="3556205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3"/>
          </p:nvPr>
        </p:nvSpPr>
        <p:spPr>
          <a:xfrm>
            <a:off x="1118996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4"/>
          </p:nvPr>
        </p:nvSpPr>
        <p:spPr>
          <a:xfrm>
            <a:off x="3555300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5"/>
          </p:nvPr>
        </p:nvSpPr>
        <p:spPr>
          <a:xfrm>
            <a:off x="5992504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6"/>
          </p:nvPr>
        </p:nvSpPr>
        <p:spPr>
          <a:xfrm>
            <a:off x="5992500" y="3273488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7"/>
          </p:nvPr>
        </p:nvSpPr>
        <p:spPr>
          <a:xfrm>
            <a:off x="1118996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8"/>
          </p:nvPr>
        </p:nvSpPr>
        <p:spPr>
          <a:xfrm>
            <a:off x="3555305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9"/>
          </p:nvPr>
        </p:nvSpPr>
        <p:spPr>
          <a:xfrm>
            <a:off x="5991604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3"/>
          </p:nvPr>
        </p:nvSpPr>
        <p:spPr>
          <a:xfrm>
            <a:off x="1118996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4"/>
          </p:nvPr>
        </p:nvSpPr>
        <p:spPr>
          <a:xfrm>
            <a:off x="3555305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5"/>
          </p:nvPr>
        </p:nvSpPr>
        <p:spPr>
          <a:xfrm>
            <a:off x="5991604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-562037" y="-768825"/>
            <a:ext cx="10243366" cy="6276659"/>
            <a:chOff x="-562037" y="-768825"/>
            <a:chExt cx="10243366" cy="6276659"/>
          </a:xfrm>
        </p:grpSpPr>
        <p:pic>
          <p:nvPicPr>
            <p:cNvPr id="198" name="Google Shape;19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9999" flipH="1">
              <a:off x="8579201" y="3860926"/>
              <a:ext cx="990791" cy="990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31874" y="-7688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4397" flipH="1">
              <a:off x="-481525" y="44484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69" r:id="rId8"/>
    <p:sldLayoutId id="2147483670" r:id="rId9"/>
    <p:sldLayoutId id="2147483672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64;p30">
            <a:extLst>
              <a:ext uri="{FF2B5EF4-FFF2-40B4-BE49-F238E27FC236}">
                <a16:creationId xmlns:a16="http://schemas.microsoft.com/office/drawing/2014/main" id="{345DF28D-A35C-DBDF-29B5-94FCB6EAD1EA}"/>
              </a:ext>
            </a:extLst>
          </p:cNvPr>
          <p:cNvSpPr txBox="1">
            <a:spLocks/>
          </p:cNvSpPr>
          <p:nvPr/>
        </p:nvSpPr>
        <p:spPr>
          <a:xfrm>
            <a:off x="4572000" y="1372710"/>
            <a:ext cx="3670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4400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ReMind</a:t>
            </a:r>
          </a:p>
        </p:txBody>
      </p:sp>
      <p:sp>
        <p:nvSpPr>
          <p:cNvPr id="32" name="Google Shape;464;p30">
            <a:extLst>
              <a:ext uri="{FF2B5EF4-FFF2-40B4-BE49-F238E27FC236}">
                <a16:creationId xmlns:a16="http://schemas.microsoft.com/office/drawing/2014/main" id="{A6DCFABF-4CAD-61E4-33BC-5749141BA490}"/>
              </a:ext>
            </a:extLst>
          </p:cNvPr>
          <p:cNvSpPr txBox="1">
            <a:spLocks/>
          </p:cNvSpPr>
          <p:nvPr/>
        </p:nvSpPr>
        <p:spPr>
          <a:xfrm>
            <a:off x="4398959" y="2480910"/>
            <a:ext cx="4016582" cy="150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Under Supervision of: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Dr. Shaimaa Galal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Eng. Aliaa</a:t>
            </a:r>
          </a:p>
        </p:txBody>
      </p:sp>
      <p:sp>
        <p:nvSpPr>
          <p:cNvPr id="33" name="Google Shape;281;p26">
            <a:extLst>
              <a:ext uri="{FF2B5EF4-FFF2-40B4-BE49-F238E27FC236}">
                <a16:creationId xmlns:a16="http://schemas.microsoft.com/office/drawing/2014/main" id="{C8AE9743-5806-05E6-CC2C-1E2AC619B14F}"/>
              </a:ext>
            </a:extLst>
          </p:cNvPr>
          <p:cNvSpPr/>
          <p:nvPr/>
        </p:nvSpPr>
        <p:spPr>
          <a:xfrm>
            <a:off x="7962929" y="984626"/>
            <a:ext cx="366091" cy="366639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F8B4F73-A465-BB19-9146-7165B5EFCE2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0168E-9E90-93F1-229F-132C4092E181}"/>
              </a:ext>
            </a:extLst>
          </p:cNvPr>
          <p:cNvSpPr txBox="1"/>
          <p:nvPr/>
        </p:nvSpPr>
        <p:spPr>
          <a:xfrm>
            <a:off x="3120628" y="4335541"/>
            <a:ext cx="2902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Mid-Year Discussion</a:t>
            </a:r>
          </a:p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Academic Year 2024/205</a:t>
            </a:r>
            <a:r>
              <a:rPr lang="en-US" sz="1400" spc="-2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5A3A-182A-8107-4CF7-ECC629BD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28" t="16699" r="18034" b="14352"/>
          <a:stretch/>
        </p:blipFill>
        <p:spPr>
          <a:xfrm>
            <a:off x="728459" y="1128797"/>
            <a:ext cx="2440983" cy="2704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8EBF170-EBCD-DCF8-50BD-EAD49A8A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6EF07A4E-76B6-5D37-030B-0FA1F6CD1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Market Analysis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6C6991A8-D961-A0BB-654B-8534A8578F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04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365B9C02-E46A-757E-169E-2434065D133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17</a:t>
            </a:r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2B8D4243-E2EA-EE6B-AA40-FC2FA98E44F9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4" name="Google Shape;257;p36">
            <a:extLst>
              <a:ext uri="{FF2B5EF4-FFF2-40B4-BE49-F238E27FC236}">
                <a16:creationId xmlns:a16="http://schemas.microsoft.com/office/drawing/2014/main" id="{CEF77227-71BB-7342-C35C-3317C40544B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5" name="Google Shape;254;p36">
            <a:extLst>
              <a:ext uri="{FF2B5EF4-FFF2-40B4-BE49-F238E27FC236}">
                <a16:creationId xmlns:a16="http://schemas.microsoft.com/office/drawing/2014/main" id="{FD360F0C-B937-CC5A-5E64-54B6D8F203B8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6" name="Google Shape;254;p36">
            <a:extLst>
              <a:ext uri="{FF2B5EF4-FFF2-40B4-BE49-F238E27FC236}">
                <a16:creationId xmlns:a16="http://schemas.microsoft.com/office/drawing/2014/main" id="{46512B51-56B4-1AEA-B731-C6B73C87DE8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7" name="Google Shape;254;p36">
            <a:extLst>
              <a:ext uri="{FF2B5EF4-FFF2-40B4-BE49-F238E27FC236}">
                <a16:creationId xmlns:a16="http://schemas.microsoft.com/office/drawing/2014/main" id="{48A7CA45-5A91-75E8-6BD2-D0A4BEB5D140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8" name="Google Shape;254;p36">
            <a:extLst>
              <a:ext uri="{FF2B5EF4-FFF2-40B4-BE49-F238E27FC236}">
                <a16:creationId xmlns:a16="http://schemas.microsoft.com/office/drawing/2014/main" id="{B8C2AF30-8595-0ED6-3E10-DB405B4D1FC3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87B3CB28-F00C-2A98-997B-C41D89A96936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0" name="Google Shape;257;p36">
            <a:extLst>
              <a:ext uri="{FF2B5EF4-FFF2-40B4-BE49-F238E27FC236}">
                <a16:creationId xmlns:a16="http://schemas.microsoft.com/office/drawing/2014/main" id="{40D3BACA-D01F-FBEE-8190-F95C5FDC10B8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963884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EC207A77-9DD9-FBAD-8B38-471046B7C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3E012F0F-3654-F1A1-CD5B-ED42E9596078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18</a:t>
            </a:r>
          </a:p>
        </p:txBody>
      </p:sp>
      <p:sp>
        <p:nvSpPr>
          <p:cNvPr id="7" name="Google Shape;252;p36">
            <a:extLst>
              <a:ext uri="{FF2B5EF4-FFF2-40B4-BE49-F238E27FC236}">
                <a16:creationId xmlns:a16="http://schemas.microsoft.com/office/drawing/2014/main" id="{4362E158-A90E-8851-3A36-3C8CC4614768}"/>
              </a:ext>
            </a:extLst>
          </p:cNvPr>
          <p:cNvSpPr txBox="1">
            <a:spLocks/>
          </p:cNvSpPr>
          <p:nvPr/>
        </p:nvSpPr>
        <p:spPr>
          <a:xfrm>
            <a:off x="3384580" y="68925"/>
            <a:ext cx="323875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Market Analysis</a:t>
            </a:r>
          </a:p>
        </p:txBody>
      </p:sp>
      <p:sp>
        <p:nvSpPr>
          <p:cNvPr id="8" name="Google Shape;270;p37">
            <a:extLst>
              <a:ext uri="{FF2B5EF4-FFF2-40B4-BE49-F238E27FC236}">
                <a16:creationId xmlns:a16="http://schemas.microsoft.com/office/drawing/2014/main" id="{2105EE1E-7378-C931-8E36-66441AD859EB}"/>
              </a:ext>
            </a:extLst>
          </p:cNvPr>
          <p:cNvSpPr txBox="1">
            <a:spLocks/>
          </p:cNvSpPr>
          <p:nvPr/>
        </p:nvSpPr>
        <p:spPr>
          <a:xfrm>
            <a:off x="2520663" y="-12864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04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DDD89FD2-6FE3-9F94-D5D3-A48D02477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2691482"/>
              </p:ext>
            </p:extLst>
          </p:nvPr>
        </p:nvGraphicFramePr>
        <p:xfrm>
          <a:off x="127322" y="728334"/>
          <a:ext cx="8889355" cy="3887889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5510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30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337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2193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1331089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83848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  <a:gridCol w="1284788">
                  <a:extLst>
                    <a:ext uri="{9D8B030D-6E8A-4147-A177-3AD203B41FA5}">
                      <a16:colId xmlns:a16="http://schemas.microsoft.com/office/drawing/2014/main" val="3746120936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AlzConnectd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Symptom tracking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Location tracking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4565231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Personalized resource library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041613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79125B0C-2709-656B-C903-960EF4D04AFA}"/>
              </a:ext>
            </a:extLst>
          </p:cNvPr>
          <p:cNvGraphicFramePr>
            <a:graphicFrameLocks noGrp="1"/>
          </p:cNvGraphicFramePr>
          <p:nvPr/>
        </p:nvGraphicFramePr>
        <p:xfrm>
          <a:off x="5407147" y="4764596"/>
          <a:ext cx="3133520" cy="304800"/>
        </p:xfrm>
        <a:graphic>
          <a:graphicData uri="http://schemas.openxmlformats.org/drawingml/2006/table">
            <a:tbl>
              <a:tblPr firstRow="1" bandRow="1">
                <a:tableStyleId>{F22AFB39-B2C1-4542-98C5-688BC6B59D90}</a:tableStyleId>
              </a:tblPr>
              <a:tblGrid>
                <a:gridCol w="505160">
                  <a:extLst>
                    <a:ext uri="{9D8B030D-6E8A-4147-A177-3AD203B41FA5}">
                      <a16:colId xmlns:a16="http://schemas.microsoft.com/office/drawing/2014/main" val="987863968"/>
                    </a:ext>
                  </a:extLst>
                </a:gridCol>
                <a:gridCol w="2628360">
                  <a:extLst>
                    <a:ext uri="{9D8B030D-6E8A-4147-A177-3AD203B41FA5}">
                      <a16:colId xmlns:a16="http://schemas.microsoft.com/office/drawing/2014/main" val="3306972367"/>
                    </a:ext>
                  </a:extLst>
                </a:gridCol>
              </a:tblGrid>
              <a:tr h="203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cs typeface="Arial"/>
                          <a:sym typeface="Arial"/>
                        </a:rPr>
                        <a:t>Not mainly focused on Alzheimer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074244"/>
                  </a:ext>
                </a:extLst>
              </a:tr>
            </a:tbl>
          </a:graphicData>
        </a:graphic>
      </p:graphicFrame>
      <p:sp>
        <p:nvSpPr>
          <p:cNvPr id="5" name="Google Shape;255;p36">
            <a:extLst>
              <a:ext uri="{FF2B5EF4-FFF2-40B4-BE49-F238E27FC236}">
                <a16:creationId xmlns:a16="http://schemas.microsoft.com/office/drawing/2014/main" id="{5435B768-B166-3742-F0FC-4B9864C808E9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6" name="Google Shape;257;p36">
            <a:extLst>
              <a:ext uri="{FF2B5EF4-FFF2-40B4-BE49-F238E27FC236}">
                <a16:creationId xmlns:a16="http://schemas.microsoft.com/office/drawing/2014/main" id="{CA1FE9EC-042C-B1B0-4B29-7D1D4C1EF85D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A60687A2-F5DF-E994-AD6E-0B176E39D938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38A97BC2-9941-9994-52B8-AF23E0AA7936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A93040F5-67FC-8045-B0D8-07268FC1B235}"/>
              </a:ext>
            </a:extLst>
          </p:cNvPr>
          <p:cNvSpPr txBox="1">
            <a:spLocks/>
          </p:cNvSpPr>
          <p:nvPr/>
        </p:nvSpPr>
        <p:spPr>
          <a:xfrm>
            <a:off x="-1933919" y="32829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4F024699-8CF2-F697-656D-11A8CDC4142C}"/>
              </a:ext>
            </a:extLst>
          </p:cNvPr>
          <p:cNvSpPr txBox="1">
            <a:spLocks/>
          </p:cNvSpPr>
          <p:nvPr/>
        </p:nvSpPr>
        <p:spPr>
          <a:xfrm>
            <a:off x="-1933919" y="40032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77F9BEA2-0F40-F572-ECF5-2B1ECCDA15F6}"/>
              </a:ext>
            </a:extLst>
          </p:cNvPr>
          <p:cNvSpPr txBox="1">
            <a:spLocks/>
          </p:cNvSpPr>
          <p:nvPr/>
        </p:nvSpPr>
        <p:spPr>
          <a:xfrm>
            <a:off x="-1933919" y="47234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5" name="Google Shape;257;p36">
            <a:extLst>
              <a:ext uri="{FF2B5EF4-FFF2-40B4-BE49-F238E27FC236}">
                <a16:creationId xmlns:a16="http://schemas.microsoft.com/office/drawing/2014/main" id="{4F197C53-F58C-DE87-46D3-270C33724F00}"/>
              </a:ext>
            </a:extLst>
          </p:cNvPr>
          <p:cNvSpPr txBox="1">
            <a:spLocks/>
          </p:cNvSpPr>
          <p:nvPr/>
        </p:nvSpPr>
        <p:spPr>
          <a:xfrm>
            <a:off x="-1933919" y="54436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6" name="Google Shape;269;p37">
            <a:extLst>
              <a:ext uri="{FF2B5EF4-FFF2-40B4-BE49-F238E27FC236}">
                <a16:creationId xmlns:a16="http://schemas.microsoft.com/office/drawing/2014/main" id="{67496E3E-51BA-2922-BFD8-27386E14ACCF}"/>
              </a:ext>
            </a:extLst>
          </p:cNvPr>
          <p:cNvSpPr txBox="1">
            <a:spLocks/>
          </p:cNvSpPr>
          <p:nvPr/>
        </p:nvSpPr>
        <p:spPr>
          <a:xfrm>
            <a:off x="-3538319" y="2732147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579883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E778FB1-FEF9-4B59-5856-D7F325D6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34F295E-E545-4BB3-A57A-AC59945EE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Solution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1CB82D6-12C3-D763-75FC-E23C00D10C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05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3DCB44F-F531-088E-890F-C5BA6C2C31C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10</a:t>
            </a:r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36D324AE-E45E-FD43-56CA-0334C0A0E989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4" name="Google Shape;257;p36">
            <a:extLst>
              <a:ext uri="{FF2B5EF4-FFF2-40B4-BE49-F238E27FC236}">
                <a16:creationId xmlns:a16="http://schemas.microsoft.com/office/drawing/2014/main" id="{9C7ADB33-80D8-EB6A-B709-2340C31B074C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5" name="Google Shape;254;p36">
            <a:extLst>
              <a:ext uri="{FF2B5EF4-FFF2-40B4-BE49-F238E27FC236}">
                <a16:creationId xmlns:a16="http://schemas.microsoft.com/office/drawing/2014/main" id="{FBF1E566-4466-CED3-6781-202042078C3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6" name="Google Shape;254;p36">
            <a:extLst>
              <a:ext uri="{FF2B5EF4-FFF2-40B4-BE49-F238E27FC236}">
                <a16:creationId xmlns:a16="http://schemas.microsoft.com/office/drawing/2014/main" id="{202DC694-290A-1D41-9A80-2849327207EB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7" name="Google Shape;254;p36">
            <a:extLst>
              <a:ext uri="{FF2B5EF4-FFF2-40B4-BE49-F238E27FC236}">
                <a16:creationId xmlns:a16="http://schemas.microsoft.com/office/drawing/2014/main" id="{67422E16-F14D-44AE-5555-E6DA762B5A37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8" name="Google Shape;254;p36">
            <a:extLst>
              <a:ext uri="{FF2B5EF4-FFF2-40B4-BE49-F238E27FC236}">
                <a16:creationId xmlns:a16="http://schemas.microsoft.com/office/drawing/2014/main" id="{B634F439-47F6-CB8A-31DD-365E8A6D08EF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D7798CAB-2CD6-70A3-3F80-6101DF16FB51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8" name="Google Shape;257;p36">
            <a:extLst>
              <a:ext uri="{FF2B5EF4-FFF2-40B4-BE49-F238E27FC236}">
                <a16:creationId xmlns:a16="http://schemas.microsoft.com/office/drawing/2014/main" id="{790FF44F-A049-8515-167D-C57664DD3AB9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438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0CDE0E23-8954-C105-DE10-6BB9247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577574E-F5D4-F08E-0B2A-0514A9B74C76}"/>
              </a:ext>
            </a:extLst>
          </p:cNvPr>
          <p:cNvGrpSpPr/>
          <p:nvPr/>
        </p:nvGrpSpPr>
        <p:grpSpPr>
          <a:xfrm>
            <a:off x="6171073" y="975267"/>
            <a:ext cx="2240100" cy="3522134"/>
            <a:chOff x="988663" y="978790"/>
            <a:chExt cx="2240100" cy="3522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8C4E5F2-84CB-33A3-F0DE-A04B621FF10F}"/>
                </a:ext>
              </a:extLst>
            </p:cNvPr>
            <p:cNvSpPr/>
            <p:nvPr/>
          </p:nvSpPr>
          <p:spPr>
            <a:xfrm>
              <a:off x="988663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Google Shape;301;p40">
              <a:extLst>
                <a:ext uri="{FF2B5EF4-FFF2-40B4-BE49-F238E27FC236}">
                  <a16:creationId xmlns:a16="http://schemas.microsoft.com/office/drawing/2014/main" id="{F158BB96-458B-EA5D-C16C-4BF33CA0320F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Memory Tests</a:t>
              </a:r>
            </a:p>
          </p:txBody>
        </p:sp>
        <p:sp>
          <p:nvSpPr>
            <p:cNvPr id="7" name="Google Shape;303;p40">
              <a:extLst>
                <a:ext uri="{FF2B5EF4-FFF2-40B4-BE49-F238E27FC236}">
                  <a16:creationId xmlns:a16="http://schemas.microsoft.com/office/drawing/2014/main" id="{EBADFE3C-70BC-A1A4-3D00-07138FBB95B0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830671"/>
              <a:ext cx="2240100" cy="1334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Engaging memory games help stimulate cognitive function and slow decline, while also tracking the patient’s progress over time.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B90E283-015B-57CF-0E75-ECE12BD2D9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09998" y="1173324"/>
              <a:ext cx="1197429" cy="1197429"/>
            </a:xfrm>
            <a:prstGeom prst="rect">
              <a:avLst/>
            </a:prstGeom>
          </p:spPr>
        </p:pic>
      </p:grpSp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374F7FDC-FB25-ED29-3064-4A4D2A8D9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2737" y="226067"/>
            <a:ext cx="1917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135FE9BB-9966-29E1-6A73-0ACF9F9A57A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11</a:t>
            </a:r>
          </a:p>
        </p:txBody>
      </p:sp>
      <p:sp>
        <p:nvSpPr>
          <p:cNvPr id="2" name="Google Shape;255;p36">
            <a:extLst>
              <a:ext uri="{FF2B5EF4-FFF2-40B4-BE49-F238E27FC236}">
                <a16:creationId xmlns:a16="http://schemas.microsoft.com/office/drawing/2014/main" id="{EB06A2C1-F567-EF81-A214-801227B21B29}"/>
              </a:ext>
            </a:extLst>
          </p:cNvPr>
          <p:cNvSpPr txBox="1">
            <a:spLocks/>
          </p:cNvSpPr>
          <p:nvPr/>
        </p:nvSpPr>
        <p:spPr>
          <a:xfrm>
            <a:off x="3135108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5748E3-5F91-FAFF-54A8-F7777DFF9066}"/>
              </a:ext>
            </a:extLst>
          </p:cNvPr>
          <p:cNvGrpSpPr/>
          <p:nvPr/>
        </p:nvGrpSpPr>
        <p:grpSpPr>
          <a:xfrm>
            <a:off x="3445923" y="976915"/>
            <a:ext cx="2336979" cy="3522134"/>
            <a:chOff x="896874" y="902093"/>
            <a:chExt cx="2336979" cy="352213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3F4E64F-DEDA-8140-DCAB-066A471C162F}"/>
                </a:ext>
              </a:extLst>
            </p:cNvPr>
            <p:cNvSpPr/>
            <p:nvPr/>
          </p:nvSpPr>
          <p:spPr>
            <a:xfrm>
              <a:off x="896874" y="902093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Google Shape;301;p40">
              <a:extLst>
                <a:ext uri="{FF2B5EF4-FFF2-40B4-BE49-F238E27FC236}">
                  <a16:creationId xmlns:a16="http://schemas.microsoft.com/office/drawing/2014/main" id="{A617E6FB-2B73-5E0A-91B4-08686A71D656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38785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Medical Reminders</a:t>
              </a:r>
            </a:p>
          </p:txBody>
        </p:sp>
        <p:sp>
          <p:nvSpPr>
            <p:cNvPr id="28" name="Google Shape;303;p40">
              <a:extLst>
                <a:ext uri="{FF2B5EF4-FFF2-40B4-BE49-F238E27FC236}">
                  <a16:creationId xmlns:a16="http://schemas.microsoft.com/office/drawing/2014/main" id="{476E8873-68C4-C3CC-F8DE-8355A28CA43B}"/>
                </a:ext>
              </a:extLst>
            </p:cNvPr>
            <p:cNvSpPr txBox="1">
              <a:spLocks/>
            </p:cNvSpPr>
            <p:nvPr/>
          </p:nvSpPr>
          <p:spPr>
            <a:xfrm>
              <a:off x="952932" y="2661512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Automated alerts help patients take their medications on time, preventing missed doses. Caregivers get notified if a reminder is skipped.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F7445E-D71F-2C12-C5CC-68CB05C5D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97167" y="1386914"/>
              <a:ext cx="1033272" cy="103327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759220-2FC6-ABD6-D5F0-4F6D61D6EF9B}"/>
              </a:ext>
            </a:extLst>
          </p:cNvPr>
          <p:cNvGrpSpPr/>
          <p:nvPr/>
        </p:nvGrpSpPr>
        <p:grpSpPr>
          <a:xfrm>
            <a:off x="817652" y="976915"/>
            <a:ext cx="2240100" cy="3522134"/>
            <a:chOff x="5943349" y="981980"/>
            <a:chExt cx="2240100" cy="352213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643B761-58D8-BE17-ACC9-112089326D4F}"/>
                </a:ext>
              </a:extLst>
            </p:cNvPr>
            <p:cNvSpPr/>
            <p:nvPr/>
          </p:nvSpPr>
          <p:spPr>
            <a:xfrm>
              <a:off x="5943349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oogle Shape;301;p40">
              <a:extLst>
                <a:ext uri="{FF2B5EF4-FFF2-40B4-BE49-F238E27FC236}">
                  <a16:creationId xmlns:a16="http://schemas.microsoft.com/office/drawing/2014/main" id="{39D6B09C-58C1-86EA-2AC3-464A868766AB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460226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Important Dates Reminder</a:t>
              </a:r>
            </a:p>
          </p:txBody>
        </p:sp>
        <p:sp>
          <p:nvSpPr>
            <p:cNvPr id="35" name="Google Shape;303;p40">
              <a:extLst>
                <a:ext uri="{FF2B5EF4-FFF2-40B4-BE49-F238E27FC236}">
                  <a16:creationId xmlns:a16="http://schemas.microsoft.com/office/drawing/2014/main" id="{AAD2F148-49AA-0C36-A306-F0C1D574188F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75477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 rtl="1"/>
              <a:r>
                <a:rPr lang="en-US" dirty="0"/>
                <a:t>Patients receive reminders for medical appointments, birthdays, and important events, helping them stay connected and organized.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2567E5B-5439-AC86-6D4A-18C9F8355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347918" y="1341642"/>
              <a:ext cx="1430961" cy="1068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27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1E88E0F1-3667-4C25-6D08-138B7EEFA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C034EE5E-FC9A-F3F6-312F-4EF90485EA2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12</a:t>
            </a:r>
          </a:p>
        </p:txBody>
      </p:sp>
      <p:sp>
        <p:nvSpPr>
          <p:cNvPr id="29" name="Google Shape;339;p42">
            <a:extLst>
              <a:ext uri="{FF2B5EF4-FFF2-40B4-BE49-F238E27FC236}">
                <a16:creationId xmlns:a16="http://schemas.microsoft.com/office/drawing/2014/main" id="{00B3629A-3CF7-BC06-0970-C13679297FD7}"/>
              </a:ext>
            </a:extLst>
          </p:cNvPr>
          <p:cNvSpPr txBox="1">
            <a:spLocks/>
          </p:cNvSpPr>
          <p:nvPr/>
        </p:nvSpPr>
        <p:spPr>
          <a:xfrm>
            <a:off x="3559778" y="226067"/>
            <a:ext cx="27820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Solution Cont.</a:t>
            </a:r>
          </a:p>
        </p:txBody>
      </p:sp>
      <p:sp>
        <p:nvSpPr>
          <p:cNvPr id="30" name="Google Shape;255;p36">
            <a:extLst>
              <a:ext uri="{FF2B5EF4-FFF2-40B4-BE49-F238E27FC236}">
                <a16:creationId xmlns:a16="http://schemas.microsoft.com/office/drawing/2014/main" id="{9F8CED64-07A4-BA55-0D20-B7C30D900149}"/>
              </a:ext>
            </a:extLst>
          </p:cNvPr>
          <p:cNvSpPr txBox="1">
            <a:spLocks/>
          </p:cNvSpPr>
          <p:nvPr/>
        </p:nvSpPr>
        <p:spPr>
          <a:xfrm>
            <a:off x="2802149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3F3498-CA9F-6C55-048F-381368D29376}"/>
              </a:ext>
            </a:extLst>
          </p:cNvPr>
          <p:cNvGrpSpPr/>
          <p:nvPr/>
        </p:nvGrpSpPr>
        <p:grpSpPr>
          <a:xfrm>
            <a:off x="751160" y="1126242"/>
            <a:ext cx="2257151" cy="3522134"/>
            <a:chOff x="3451500" y="981980"/>
            <a:chExt cx="2257151" cy="352213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69F1327-B01A-3626-D111-260F2AA82EBD}"/>
                </a:ext>
              </a:extLst>
            </p:cNvPr>
            <p:cNvSpPr/>
            <p:nvPr/>
          </p:nvSpPr>
          <p:spPr>
            <a:xfrm>
              <a:off x="3468551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oogle Shape;304;p40">
              <a:extLst>
                <a:ext uri="{FF2B5EF4-FFF2-40B4-BE49-F238E27FC236}">
                  <a16:creationId xmlns:a16="http://schemas.microsoft.com/office/drawing/2014/main" id="{6C6AE696-75FD-47BE-EEAD-0557AFF44031}"/>
                </a:ext>
              </a:extLst>
            </p:cNvPr>
            <p:cNvSpPr txBox="1">
              <a:spLocks/>
            </p:cNvSpPr>
            <p:nvPr/>
          </p:nvSpPr>
          <p:spPr>
            <a:xfrm>
              <a:off x="3468551" y="271127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track the patient’s location in real time. Alerts are sent if the patient wanders into unsafe areas.</a:t>
              </a:r>
            </a:p>
          </p:txBody>
        </p:sp>
        <p:sp>
          <p:nvSpPr>
            <p:cNvPr id="38" name="Google Shape;305;p40">
              <a:extLst>
                <a:ext uri="{FF2B5EF4-FFF2-40B4-BE49-F238E27FC236}">
                  <a16:creationId xmlns:a16="http://schemas.microsoft.com/office/drawing/2014/main" id="{BCB17E13-A431-AF8E-D28B-C3B221E0D3E6}"/>
                </a:ext>
              </a:extLst>
            </p:cNvPr>
            <p:cNvSpPr txBox="1">
              <a:spLocks/>
            </p:cNvSpPr>
            <p:nvPr/>
          </p:nvSpPr>
          <p:spPr>
            <a:xfrm>
              <a:off x="3451500" y="2444039"/>
              <a:ext cx="224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Real time location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51823BA-5178-2425-F08E-5D8F29D39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040727" y="1445596"/>
              <a:ext cx="1062545" cy="1062545"/>
            </a:xfrm>
            <a:prstGeom prst="rect">
              <a:avLst/>
            </a:prstGeom>
          </p:spPr>
        </p:pic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3FFC5EF-AEC0-6962-F40D-D8F23F7A0634}"/>
              </a:ext>
            </a:extLst>
          </p:cNvPr>
          <p:cNvGrpSpPr/>
          <p:nvPr/>
        </p:nvGrpSpPr>
        <p:grpSpPr>
          <a:xfrm>
            <a:off x="6201989" y="1126242"/>
            <a:ext cx="2240100" cy="3522134"/>
            <a:chOff x="5943349" y="978790"/>
            <a:chExt cx="2240100" cy="352213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BBA8DA6-46B1-A50A-E04C-06608E820031}"/>
                </a:ext>
              </a:extLst>
            </p:cNvPr>
            <p:cNvSpPr/>
            <p:nvPr/>
          </p:nvSpPr>
          <p:spPr>
            <a:xfrm>
              <a:off x="5943349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oogle Shape;300;p40">
              <a:extLst>
                <a:ext uri="{FF2B5EF4-FFF2-40B4-BE49-F238E27FC236}">
                  <a16:creationId xmlns:a16="http://schemas.microsoft.com/office/drawing/2014/main" id="{48209474-9F3B-4259-D4AA-247184C33F25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 Emergency Contacts</a:t>
              </a:r>
            </a:p>
          </p:txBody>
        </p:sp>
        <p:sp>
          <p:nvSpPr>
            <p:cNvPr id="6" name="Google Shape;302;p40">
              <a:extLst>
                <a:ext uri="{FF2B5EF4-FFF2-40B4-BE49-F238E27FC236}">
                  <a16:creationId xmlns:a16="http://schemas.microsoft.com/office/drawing/2014/main" id="{324F0767-EB68-3D7F-3ABF-00FD4488348E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66365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 quick-access list of emergency contacts allows patients or caregivers to call for help instantly when needed.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8C6290-F4B7-F4A1-3B4A-73BF2CEE0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470954" y="1220976"/>
              <a:ext cx="1184889" cy="1184889"/>
            </a:xfrm>
            <a:prstGeom prst="rect">
              <a:avLst/>
            </a:prstGeom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268E75-FCA6-9683-B74F-B1DAE1D2306C}"/>
              </a:ext>
            </a:extLst>
          </p:cNvPr>
          <p:cNvGrpSpPr/>
          <p:nvPr/>
        </p:nvGrpSpPr>
        <p:grpSpPr>
          <a:xfrm>
            <a:off x="3485100" y="1126242"/>
            <a:ext cx="2240100" cy="3522134"/>
            <a:chOff x="3496554" y="977739"/>
            <a:chExt cx="2240100" cy="352213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C033C4C-360D-FB60-76B0-700DD33DFBE6}"/>
                </a:ext>
              </a:extLst>
            </p:cNvPr>
            <p:cNvSpPr/>
            <p:nvPr/>
          </p:nvSpPr>
          <p:spPr>
            <a:xfrm>
              <a:off x="3496554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Google Shape;300;p40">
              <a:extLst>
                <a:ext uri="{FF2B5EF4-FFF2-40B4-BE49-F238E27FC236}">
                  <a16:creationId xmlns:a16="http://schemas.microsoft.com/office/drawing/2014/main" id="{C2E4D86E-C046-155B-C42D-01FD2A238F99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314011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SOS Request</a:t>
              </a:r>
            </a:p>
          </p:txBody>
        </p:sp>
        <p:sp>
          <p:nvSpPr>
            <p:cNvPr id="23" name="Google Shape;302;p40">
              <a:extLst>
                <a:ext uri="{FF2B5EF4-FFF2-40B4-BE49-F238E27FC236}">
                  <a16:creationId xmlns:a16="http://schemas.microsoft.com/office/drawing/2014/main" id="{BA24F747-0478-732E-D6A8-C6811178F818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699510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Patients can trigger an SOS request in case of an emergency. The system will instantly notify registered caregivers, allowing them to respond quickly and provide the necessary assistance.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DFD39F-6DD5-BAE5-39FF-EBE58D9BF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076678" y="1280738"/>
              <a:ext cx="1079853" cy="1033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53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830125B1-A434-14BE-914C-1C0EB6F28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B37BB70C-9C87-3F3F-0497-270A25921BD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13</a:t>
            </a:r>
          </a:p>
        </p:txBody>
      </p:sp>
      <p:sp>
        <p:nvSpPr>
          <p:cNvPr id="46" name="Google Shape;339;p42">
            <a:extLst>
              <a:ext uri="{FF2B5EF4-FFF2-40B4-BE49-F238E27FC236}">
                <a16:creationId xmlns:a16="http://schemas.microsoft.com/office/drawing/2014/main" id="{C8073FFF-58D5-5436-1FCE-907FF8F66DD0}"/>
              </a:ext>
            </a:extLst>
          </p:cNvPr>
          <p:cNvSpPr txBox="1">
            <a:spLocks/>
          </p:cNvSpPr>
          <p:nvPr/>
        </p:nvSpPr>
        <p:spPr>
          <a:xfrm>
            <a:off x="3559778" y="226067"/>
            <a:ext cx="27820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Solution Cont.</a:t>
            </a:r>
          </a:p>
        </p:txBody>
      </p:sp>
      <p:sp>
        <p:nvSpPr>
          <p:cNvPr id="47" name="Google Shape;255;p36">
            <a:extLst>
              <a:ext uri="{FF2B5EF4-FFF2-40B4-BE49-F238E27FC236}">
                <a16:creationId xmlns:a16="http://schemas.microsoft.com/office/drawing/2014/main" id="{D9DCB0B6-1366-88D8-44D6-2E33EABE5851}"/>
              </a:ext>
            </a:extLst>
          </p:cNvPr>
          <p:cNvSpPr txBox="1">
            <a:spLocks/>
          </p:cNvSpPr>
          <p:nvPr/>
        </p:nvSpPr>
        <p:spPr>
          <a:xfrm>
            <a:off x="2802149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48" name="Google Shape;255;p36">
            <a:extLst>
              <a:ext uri="{FF2B5EF4-FFF2-40B4-BE49-F238E27FC236}">
                <a16:creationId xmlns:a16="http://schemas.microsoft.com/office/drawing/2014/main" id="{DF0159DD-2944-7747-80A2-6A8A625622C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49" name="Google Shape;257;p36">
            <a:extLst>
              <a:ext uri="{FF2B5EF4-FFF2-40B4-BE49-F238E27FC236}">
                <a16:creationId xmlns:a16="http://schemas.microsoft.com/office/drawing/2014/main" id="{1A39DF82-B870-8D32-D56C-4B69903C6D87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50" name="Google Shape;254;p36">
            <a:extLst>
              <a:ext uri="{FF2B5EF4-FFF2-40B4-BE49-F238E27FC236}">
                <a16:creationId xmlns:a16="http://schemas.microsoft.com/office/drawing/2014/main" id="{A2AE9013-7F51-B683-491A-7463031540B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52" name="Google Shape;254;p36">
            <a:extLst>
              <a:ext uri="{FF2B5EF4-FFF2-40B4-BE49-F238E27FC236}">
                <a16:creationId xmlns:a16="http://schemas.microsoft.com/office/drawing/2014/main" id="{736603D2-F609-5520-8136-FCD7E305072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53" name="Google Shape;254;p36">
            <a:extLst>
              <a:ext uri="{FF2B5EF4-FFF2-40B4-BE49-F238E27FC236}">
                <a16:creationId xmlns:a16="http://schemas.microsoft.com/office/drawing/2014/main" id="{47A88002-9837-60F7-7D49-340D42CE3CCB}"/>
              </a:ext>
            </a:extLst>
          </p:cNvPr>
          <p:cNvSpPr txBox="1">
            <a:spLocks/>
          </p:cNvSpPr>
          <p:nvPr/>
        </p:nvSpPr>
        <p:spPr>
          <a:xfrm>
            <a:off x="-1933919" y="392121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54" name="Google Shape;254;p36">
            <a:extLst>
              <a:ext uri="{FF2B5EF4-FFF2-40B4-BE49-F238E27FC236}">
                <a16:creationId xmlns:a16="http://schemas.microsoft.com/office/drawing/2014/main" id="{53EC3A03-4FC2-44A8-7DB6-289E84E5E2AE}"/>
              </a:ext>
            </a:extLst>
          </p:cNvPr>
          <p:cNvSpPr txBox="1">
            <a:spLocks/>
          </p:cNvSpPr>
          <p:nvPr/>
        </p:nvSpPr>
        <p:spPr>
          <a:xfrm>
            <a:off x="-1933919" y="464141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55" name="Google Shape;257;p36">
            <a:extLst>
              <a:ext uri="{FF2B5EF4-FFF2-40B4-BE49-F238E27FC236}">
                <a16:creationId xmlns:a16="http://schemas.microsoft.com/office/drawing/2014/main" id="{8AB08BD0-10F1-01FB-A4F7-9111C8373DAA}"/>
              </a:ext>
            </a:extLst>
          </p:cNvPr>
          <p:cNvSpPr txBox="1">
            <a:spLocks/>
          </p:cNvSpPr>
          <p:nvPr/>
        </p:nvSpPr>
        <p:spPr>
          <a:xfrm>
            <a:off x="-1933919" y="536161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58EF09D-4C47-75CE-5596-B9011C89CC09}"/>
              </a:ext>
            </a:extLst>
          </p:cNvPr>
          <p:cNvGrpSpPr/>
          <p:nvPr/>
        </p:nvGrpSpPr>
        <p:grpSpPr>
          <a:xfrm>
            <a:off x="652157" y="979504"/>
            <a:ext cx="2438839" cy="3522134"/>
            <a:chOff x="5884881" y="977739"/>
            <a:chExt cx="2438839" cy="352213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C50DCB9-630E-A0B5-2253-EF792DCE2117}"/>
                </a:ext>
              </a:extLst>
            </p:cNvPr>
            <p:cNvSpPr/>
            <p:nvPr/>
          </p:nvSpPr>
          <p:spPr>
            <a:xfrm>
              <a:off x="5984251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Google Shape;304;p40">
              <a:extLst>
                <a:ext uri="{FF2B5EF4-FFF2-40B4-BE49-F238E27FC236}">
                  <a16:creationId xmlns:a16="http://schemas.microsoft.com/office/drawing/2014/main" id="{30455BAC-169B-DEA3-9B07-1714438062F0}"/>
                </a:ext>
              </a:extLst>
            </p:cNvPr>
            <p:cNvSpPr txBox="1">
              <a:spLocks/>
            </p:cNvSpPr>
            <p:nvPr/>
          </p:nvSpPr>
          <p:spPr>
            <a:xfrm>
              <a:off x="5976524" y="2721153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caregiver can define a geographical safe zone. If the patient wanders outside this area, an immediate alert is sent to caregivers, helping prevent disorientation or dangerous situations.</a:t>
              </a:r>
            </a:p>
          </p:txBody>
        </p:sp>
        <p:sp>
          <p:nvSpPr>
            <p:cNvPr id="11" name="Google Shape;305;p40">
              <a:extLst>
                <a:ext uri="{FF2B5EF4-FFF2-40B4-BE49-F238E27FC236}">
                  <a16:creationId xmlns:a16="http://schemas.microsoft.com/office/drawing/2014/main" id="{17D2F58A-D405-3794-C25B-8580689870D7}"/>
                </a:ext>
              </a:extLst>
            </p:cNvPr>
            <p:cNvSpPr txBox="1">
              <a:spLocks/>
            </p:cNvSpPr>
            <p:nvPr/>
          </p:nvSpPr>
          <p:spPr>
            <a:xfrm>
              <a:off x="5884881" y="2288532"/>
              <a:ext cx="2438839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Safe Zone &amp; Boundary Alerts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B95256-C63E-BA47-3BAF-0018AD2F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587665" y="1320255"/>
              <a:ext cx="1033272" cy="103327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578FC-23FC-861B-0ACB-0D3EF9471EEC}"/>
              </a:ext>
            </a:extLst>
          </p:cNvPr>
          <p:cNvGrpSpPr/>
          <p:nvPr/>
        </p:nvGrpSpPr>
        <p:grpSpPr>
          <a:xfrm>
            <a:off x="3511645" y="979504"/>
            <a:ext cx="2488147" cy="3522134"/>
            <a:chOff x="892559" y="1068858"/>
            <a:chExt cx="2488147" cy="35221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ACEF606-2E86-F0FC-DCE0-7823229574E1}"/>
                </a:ext>
              </a:extLst>
            </p:cNvPr>
            <p:cNvSpPr/>
            <p:nvPr/>
          </p:nvSpPr>
          <p:spPr>
            <a:xfrm>
              <a:off x="954747" y="1068858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Google Shape;304;p40">
              <a:extLst>
                <a:ext uri="{FF2B5EF4-FFF2-40B4-BE49-F238E27FC236}">
                  <a16:creationId xmlns:a16="http://schemas.microsoft.com/office/drawing/2014/main" id="{F6102945-F2F1-B033-3639-360A2B715EC1}"/>
                </a:ext>
              </a:extLst>
            </p:cNvPr>
            <p:cNvSpPr txBox="1">
              <a:spLocks/>
            </p:cNvSpPr>
            <p:nvPr/>
          </p:nvSpPr>
          <p:spPr>
            <a:xfrm>
              <a:off x="1008857" y="2782219"/>
              <a:ext cx="2240100" cy="119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access a support network, share experiences, and find expert guidance. Educational resources provide insights on managing Alzheimer’s, improving care, and enhancing daily life.</a:t>
              </a:r>
            </a:p>
          </p:txBody>
        </p:sp>
        <p:sp>
          <p:nvSpPr>
            <p:cNvPr id="27" name="Google Shape;305;p40">
              <a:extLst>
                <a:ext uri="{FF2B5EF4-FFF2-40B4-BE49-F238E27FC236}">
                  <a16:creationId xmlns:a16="http://schemas.microsoft.com/office/drawing/2014/main" id="{6BCEC77E-1B69-A842-1474-BE2A928E9285}"/>
                </a:ext>
              </a:extLst>
            </p:cNvPr>
            <p:cNvSpPr txBox="1">
              <a:spLocks/>
            </p:cNvSpPr>
            <p:nvPr/>
          </p:nvSpPr>
          <p:spPr>
            <a:xfrm>
              <a:off x="892559" y="2368225"/>
              <a:ext cx="2488147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Community Support 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Educational Resources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8" name="Picture 9">
              <a:extLst>
                <a:ext uri="{FF2B5EF4-FFF2-40B4-BE49-F238E27FC236}">
                  <a16:creationId xmlns:a16="http://schemas.microsoft.com/office/drawing/2014/main" id="{2C18E105-257F-AFE8-6466-D785A90C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1468096" y="1215445"/>
              <a:ext cx="1329416" cy="132941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ACEB085-709F-5BC9-416A-AEC1A57C760C}"/>
              </a:ext>
            </a:extLst>
          </p:cNvPr>
          <p:cNvGrpSpPr/>
          <p:nvPr/>
        </p:nvGrpSpPr>
        <p:grpSpPr>
          <a:xfrm>
            <a:off x="6203700" y="982304"/>
            <a:ext cx="2333872" cy="3522134"/>
            <a:chOff x="3466006" y="978790"/>
            <a:chExt cx="2333872" cy="3522134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DE5BE12-0878-E037-5F09-1209D1842D1B}"/>
                </a:ext>
              </a:extLst>
            </p:cNvPr>
            <p:cNvSpPr/>
            <p:nvPr/>
          </p:nvSpPr>
          <p:spPr>
            <a:xfrm>
              <a:off x="3466006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Google Shape;300;p40">
              <a:extLst>
                <a:ext uri="{FF2B5EF4-FFF2-40B4-BE49-F238E27FC236}">
                  <a16:creationId xmlns:a16="http://schemas.microsoft.com/office/drawing/2014/main" id="{0AE900E1-6F03-CC9E-62EE-4BE12CB3C98C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AI Chat bot &amp;</a:t>
              </a:r>
            </a:p>
            <a:p>
              <a:pPr marL="0" indent="0"/>
              <a:r>
                <a:rPr lang="en-US" b="1" dirty="0"/>
                <a:t>Face Recognition </a:t>
              </a:r>
            </a:p>
          </p:txBody>
        </p:sp>
        <p:sp>
          <p:nvSpPr>
            <p:cNvPr id="20" name="Google Shape;302;p40">
              <a:extLst>
                <a:ext uri="{FF2B5EF4-FFF2-40B4-BE49-F238E27FC236}">
                  <a16:creationId xmlns:a16="http://schemas.microsoft.com/office/drawing/2014/main" id="{F2608965-8899-0135-C111-145BE493290C}"/>
                </a:ext>
              </a:extLst>
            </p:cNvPr>
            <p:cNvSpPr txBox="1">
              <a:spLocks/>
            </p:cNvSpPr>
            <p:nvPr/>
          </p:nvSpPr>
          <p:spPr>
            <a:xfrm>
              <a:off x="3559778" y="268816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AI chatbot assists caregivers with guidance, and quick answers to common concerns. Face recognition helps patients identify family members and caregivers, reducing confusion and enhancing social interactions.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814404F9-1565-74EF-F2B6-14C06B1A0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9772" t="12198" r="10490" b="11190"/>
            <a:stretch/>
          </p:blipFill>
          <p:spPr>
            <a:xfrm>
              <a:off x="4039262" y="1237982"/>
              <a:ext cx="1065475" cy="1023695"/>
            </a:xfrm>
            <a:prstGeom prst="rect">
              <a:avLst/>
            </a:prstGeom>
          </p:spPr>
        </p:pic>
      </p:grpSp>
      <p:sp>
        <p:nvSpPr>
          <p:cNvPr id="4" name="Google Shape;269;p37">
            <a:extLst>
              <a:ext uri="{FF2B5EF4-FFF2-40B4-BE49-F238E27FC236}">
                <a16:creationId xmlns:a16="http://schemas.microsoft.com/office/drawing/2014/main" id="{5D7D2F51-D837-7B70-4DDD-6F006F84C624}"/>
              </a:ext>
            </a:extLst>
          </p:cNvPr>
          <p:cNvSpPr txBox="1">
            <a:spLocks/>
          </p:cNvSpPr>
          <p:nvPr/>
        </p:nvSpPr>
        <p:spPr>
          <a:xfrm>
            <a:off x="-3538319" y="3444063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175735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8070FEC-E647-5C21-DDBA-EEEADDF1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09F9925F-BE90-4D05-73DA-4502C49FE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Stakeholders</a:t>
            </a:r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96AD4F11-401F-905F-C516-0619B90A11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06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D35D52E-8E2E-8084-2DD8-CC691E1960B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21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34F08F0F-81AC-C80F-1F08-AEB31D04E17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16DBBD2-1FA6-4501-C0FF-02D8D3B282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1200773B-7F26-859D-19AE-5F0D3589CCF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2575BEB2-8EE8-F487-679C-26733B615969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B03540F4-C652-DB6F-E786-F16BAEBD3D6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7B7F409-15A9-0597-CC9A-8ED62FA7E2EA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D93A4AE0-7C0B-F192-FAD6-000B80C7294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151648C5-27A9-4F9A-BB6E-3D09B489779E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7476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55CE0EE-2973-3879-FB32-6DDC4893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E5BBE727-CF52-5652-1E31-420BFF47447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15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AC32621-C12B-827D-06D3-4B461A4FD638}"/>
              </a:ext>
            </a:extLst>
          </p:cNvPr>
          <p:cNvSpPr txBox="1">
            <a:spLocks/>
          </p:cNvSpPr>
          <p:nvPr/>
        </p:nvSpPr>
        <p:spPr>
          <a:xfrm>
            <a:off x="720000" y="773254"/>
            <a:ext cx="7704000" cy="4466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The project scope specify the functionality of each user in our app:-</a:t>
            </a:r>
          </a:p>
        </p:txBody>
      </p:sp>
      <p:sp>
        <p:nvSpPr>
          <p:cNvPr id="17" name="Google Shape;285;p39">
            <a:extLst>
              <a:ext uri="{FF2B5EF4-FFF2-40B4-BE49-F238E27FC236}">
                <a16:creationId xmlns:a16="http://schemas.microsoft.com/office/drawing/2014/main" id="{799917F9-6326-A051-5B51-3A66F168D9C0}"/>
              </a:ext>
            </a:extLst>
          </p:cNvPr>
          <p:cNvSpPr txBox="1">
            <a:spLocks/>
          </p:cNvSpPr>
          <p:nvPr/>
        </p:nvSpPr>
        <p:spPr>
          <a:xfrm>
            <a:off x="719999" y="3167260"/>
            <a:ext cx="4232570" cy="220215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Patient: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Receive medication reminders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Access memory training exercises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 face recognition to identify people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Trigger emergency actions to alert caregivers.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85;p39">
            <a:extLst>
              <a:ext uri="{FF2B5EF4-FFF2-40B4-BE49-F238E27FC236}">
                <a16:creationId xmlns:a16="http://schemas.microsoft.com/office/drawing/2014/main" id="{8CE63E9A-800D-4AB0-A5B7-86487441A532}"/>
              </a:ext>
            </a:extLst>
          </p:cNvPr>
          <p:cNvSpPr txBox="1">
            <a:spLocks/>
          </p:cNvSpPr>
          <p:nvPr/>
        </p:nvSpPr>
        <p:spPr>
          <a:xfrm>
            <a:off x="4952568" y="1201007"/>
            <a:ext cx="4191431" cy="196625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4"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Caregiver: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the patient’s real-time location.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Set medical and appointments reminders.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Control safe zones for the patient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Interact with a chatbot to receive caregiving tips, support.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" name="Google Shape;285;p39">
            <a:extLst>
              <a:ext uri="{FF2B5EF4-FFF2-40B4-BE49-F238E27FC236}">
                <a16:creationId xmlns:a16="http://schemas.microsoft.com/office/drawing/2014/main" id="{BCF75D67-571D-6E51-9FA7-2F6D38ED65EA}"/>
              </a:ext>
            </a:extLst>
          </p:cNvPr>
          <p:cNvSpPr txBox="1">
            <a:spLocks/>
          </p:cNvSpPr>
          <p:nvPr/>
        </p:nvSpPr>
        <p:spPr>
          <a:xfrm>
            <a:off x="720000" y="1270422"/>
            <a:ext cx="3760560" cy="18975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Admin: 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Add educational resources to the community.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overall system usage.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Send announcements and updates for the users</a:t>
            </a:r>
          </a:p>
        </p:txBody>
      </p:sp>
      <p:sp>
        <p:nvSpPr>
          <p:cNvPr id="7" name="Google Shape;339;p42">
            <a:extLst>
              <a:ext uri="{FF2B5EF4-FFF2-40B4-BE49-F238E27FC236}">
                <a16:creationId xmlns:a16="http://schemas.microsoft.com/office/drawing/2014/main" id="{6E877981-17DD-6B54-DC15-14A13695945C}"/>
              </a:ext>
            </a:extLst>
          </p:cNvPr>
          <p:cNvSpPr txBox="1">
            <a:spLocks/>
          </p:cNvSpPr>
          <p:nvPr/>
        </p:nvSpPr>
        <p:spPr>
          <a:xfrm>
            <a:off x="3645962" y="163578"/>
            <a:ext cx="2690149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Stakeholders</a:t>
            </a:r>
            <a:r>
              <a:rPr lang="en-US" sz="3000" dirty="0"/>
              <a:t> </a:t>
            </a:r>
            <a:endParaRPr lang="en-US" dirty="0"/>
          </a:p>
        </p:txBody>
      </p:sp>
      <p:sp>
        <p:nvSpPr>
          <p:cNvPr id="10" name="Google Shape;270;p37">
            <a:extLst>
              <a:ext uri="{FF2B5EF4-FFF2-40B4-BE49-F238E27FC236}">
                <a16:creationId xmlns:a16="http://schemas.microsoft.com/office/drawing/2014/main" id="{2106A9D2-3551-C168-2432-18844EC6963D}"/>
              </a:ext>
            </a:extLst>
          </p:cNvPr>
          <p:cNvSpPr txBox="1">
            <a:spLocks/>
          </p:cNvSpPr>
          <p:nvPr/>
        </p:nvSpPr>
        <p:spPr>
          <a:xfrm>
            <a:off x="2807890" y="58314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sp>
        <p:nvSpPr>
          <p:cNvPr id="4" name="Google Shape;255;p36">
            <a:extLst>
              <a:ext uri="{FF2B5EF4-FFF2-40B4-BE49-F238E27FC236}">
                <a16:creationId xmlns:a16="http://schemas.microsoft.com/office/drawing/2014/main" id="{E1B65CAD-CE36-235B-5EFA-B61EF01B74CB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6" name="Google Shape;257;p36">
            <a:extLst>
              <a:ext uri="{FF2B5EF4-FFF2-40B4-BE49-F238E27FC236}">
                <a16:creationId xmlns:a16="http://schemas.microsoft.com/office/drawing/2014/main" id="{356FEDB2-E6A3-9FB9-B166-07917750208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8" name="Google Shape;254;p36">
            <a:extLst>
              <a:ext uri="{FF2B5EF4-FFF2-40B4-BE49-F238E27FC236}">
                <a16:creationId xmlns:a16="http://schemas.microsoft.com/office/drawing/2014/main" id="{3F8F1264-6A07-C751-B9F6-07FAE321F60A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22F76447-0F58-7165-0543-1E76948FBFD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2F654D4F-431C-1E90-9554-02AC4DDD4BED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BD7E89E5-D91B-D3B7-B22E-3A2388C7BB42}"/>
              </a:ext>
            </a:extLst>
          </p:cNvPr>
          <p:cNvSpPr txBox="1">
            <a:spLocks/>
          </p:cNvSpPr>
          <p:nvPr/>
        </p:nvSpPr>
        <p:spPr>
          <a:xfrm>
            <a:off x="-1933919" y="3812104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4" name="Google Shape;257;p36">
            <a:extLst>
              <a:ext uri="{FF2B5EF4-FFF2-40B4-BE49-F238E27FC236}">
                <a16:creationId xmlns:a16="http://schemas.microsoft.com/office/drawing/2014/main" id="{3FA824A9-ADCA-2967-B319-97C35B46AC1E}"/>
              </a:ext>
            </a:extLst>
          </p:cNvPr>
          <p:cNvSpPr txBox="1">
            <a:spLocks/>
          </p:cNvSpPr>
          <p:nvPr/>
        </p:nvSpPr>
        <p:spPr>
          <a:xfrm>
            <a:off x="-1933919" y="453290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5" name="Google Shape;269;p37">
            <a:extLst>
              <a:ext uri="{FF2B5EF4-FFF2-40B4-BE49-F238E27FC236}">
                <a16:creationId xmlns:a16="http://schemas.microsoft.com/office/drawing/2014/main" id="{19ADE760-9705-0B91-85E5-8A1E72958444}"/>
              </a:ext>
            </a:extLst>
          </p:cNvPr>
          <p:cNvSpPr txBox="1">
            <a:spLocks/>
          </p:cNvSpPr>
          <p:nvPr/>
        </p:nvSpPr>
        <p:spPr>
          <a:xfrm>
            <a:off x="-3538319" y="3415152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Architecture &amp; Technologies</a:t>
            </a:r>
            <a:br>
              <a:rPr lang="en-US" sz="1800" dirty="0"/>
            </a:b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81902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72EE708-A702-AB77-3D58-50AFAFD1D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50DF9A7-3B87-08FF-6BE1-60B83F46F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0805" y="2686800"/>
            <a:ext cx="582239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3200" dirty="0"/>
              <a:t>Architecture &amp; Technologies</a:t>
            </a:r>
            <a:br>
              <a:rPr lang="en-US" sz="3200" dirty="0"/>
            </a:b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0AB2ACE5-585B-CFB6-12F5-E66A584FA5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01D50070-88F1-CACC-4CD8-5C11921C17D8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14</a:t>
            </a:r>
          </a:p>
        </p:txBody>
      </p:sp>
      <p:sp>
        <p:nvSpPr>
          <p:cNvPr id="21" name="Google Shape;255;p36">
            <a:extLst>
              <a:ext uri="{FF2B5EF4-FFF2-40B4-BE49-F238E27FC236}">
                <a16:creationId xmlns:a16="http://schemas.microsoft.com/office/drawing/2014/main" id="{7D3F38C7-BB17-F069-FC4B-32586AF7704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12130A4D-68A1-589A-FC36-99F458CC8F3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A67D1A6-FC98-85E6-5C5D-2F69A05A06C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12FD1F10-6103-06AA-4CE4-EDF0EC62B90D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DA0677D-FA22-3CA6-45DC-0022E861782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38B092B-BE1F-7F6E-FDA6-7FAAC5105120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7015377C-E938-4932-28F8-381C3919791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EC7976CA-66F1-CB82-AF5A-FD8CF53393D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62273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9;p42">
            <a:extLst>
              <a:ext uri="{FF2B5EF4-FFF2-40B4-BE49-F238E27FC236}">
                <a16:creationId xmlns:a16="http://schemas.microsoft.com/office/drawing/2014/main" id="{47B2A423-1874-66A9-0CE1-30A2B025552C}"/>
              </a:ext>
            </a:extLst>
          </p:cNvPr>
          <p:cNvSpPr txBox="1">
            <a:spLocks/>
          </p:cNvSpPr>
          <p:nvPr/>
        </p:nvSpPr>
        <p:spPr>
          <a:xfrm>
            <a:off x="2033737" y="163578"/>
            <a:ext cx="5914598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200" dirty="0"/>
              <a:t>Architecture &amp; Technologies</a:t>
            </a:r>
          </a:p>
          <a:p>
            <a:r>
              <a:rPr lang="en-US" sz="3000" dirty="0"/>
              <a:t> </a:t>
            </a:r>
            <a:endParaRPr lang="en-US"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D513D9E2-7AA4-FAFB-0091-E3C36DD44E09}"/>
              </a:ext>
            </a:extLst>
          </p:cNvPr>
          <p:cNvSpPr txBox="1">
            <a:spLocks/>
          </p:cNvSpPr>
          <p:nvPr/>
        </p:nvSpPr>
        <p:spPr>
          <a:xfrm>
            <a:off x="1195665" y="58314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07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4AA73D-E182-6203-E859-06611E5F96D8}"/>
              </a:ext>
            </a:extLst>
          </p:cNvPr>
          <p:cNvGrpSpPr/>
          <p:nvPr/>
        </p:nvGrpSpPr>
        <p:grpSpPr>
          <a:xfrm>
            <a:off x="619760" y="1125526"/>
            <a:ext cx="8091805" cy="3554384"/>
            <a:chOff x="619760" y="1125526"/>
            <a:chExt cx="8091805" cy="3554384"/>
          </a:xfrm>
        </p:grpSpPr>
        <p:pic>
          <p:nvPicPr>
            <p:cNvPr id="9" name="Picture 8" descr="A computer network diagram with a black background&#10;&#10;AI-generated content may be incorrect.">
              <a:extLst>
                <a:ext uri="{FF2B5EF4-FFF2-40B4-BE49-F238E27FC236}">
                  <a16:creationId xmlns:a16="http://schemas.microsoft.com/office/drawing/2014/main" id="{49ADE986-FAE5-4A47-F550-CB182E46E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760" y="1162237"/>
              <a:ext cx="7904480" cy="3427025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CCA9C01-D6DE-3431-56CE-417E919EB531}"/>
                </a:ext>
              </a:extLst>
            </p:cNvPr>
            <p:cNvSpPr/>
            <p:nvPr/>
          </p:nvSpPr>
          <p:spPr>
            <a:xfrm>
              <a:off x="5160645" y="1820379"/>
              <a:ext cx="3550920" cy="2110740"/>
            </a:xfrm>
            <a:prstGeom prst="rect">
              <a:avLst/>
            </a:prstGeom>
            <a:solidFill>
              <a:srgbClr val="F3F3F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5926DA6E-C82A-CD64-FBB2-B69A73566A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60645" y="1480453"/>
              <a:ext cx="2825115" cy="27905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27B53E42-DFA1-0B9D-EE1A-E36D1DB4C1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0670" y="1147078"/>
              <a:ext cx="933450" cy="3333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EE184DF3-3F31-8180-76DD-80D903F04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9769" y="2949303"/>
              <a:ext cx="1220787" cy="406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E524032-6CCD-A009-82A9-852B361BD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78090" y="1125526"/>
              <a:ext cx="354927" cy="35492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646D387-1BC6-E444-0959-E6F0A5086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284055" y="2949303"/>
              <a:ext cx="361912" cy="36191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7F42268-C0B6-583F-F700-20BE93ECE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275618" y="1335023"/>
              <a:ext cx="538442" cy="538442"/>
            </a:xfrm>
            <a:prstGeom prst="rect">
              <a:avLst/>
            </a:prstGeom>
          </p:spPr>
        </p:pic>
        <p:pic>
          <p:nvPicPr>
            <p:cNvPr id="18" name="Picture 17" descr="A black background with a black square&#10;&#10;AI-generated content may be incorrect.">
              <a:extLst>
                <a:ext uri="{FF2B5EF4-FFF2-40B4-BE49-F238E27FC236}">
                  <a16:creationId xmlns:a16="http://schemas.microsoft.com/office/drawing/2014/main" id="{E6C5CF2B-54AE-A95E-2AEC-EB256969C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27378" y="4044989"/>
              <a:ext cx="634921" cy="634921"/>
            </a:xfrm>
            <a:prstGeom prst="rect">
              <a:avLst/>
            </a:prstGeom>
          </p:spPr>
        </p:pic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214F41D7-126D-A556-0565-221A7EA32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443027" y="3247163"/>
              <a:ext cx="764858" cy="218137"/>
            </a:xfrm>
            <a:prstGeom prst="rect">
              <a:avLst/>
            </a:prstGeom>
          </p:spPr>
        </p:pic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5F6D283-18CD-9529-4206-E64E3F268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369667" y="1610829"/>
              <a:ext cx="419100" cy="419100"/>
            </a:xfrm>
            <a:prstGeom prst="rect">
              <a:avLst/>
            </a:prstGeom>
          </p:spPr>
        </p:pic>
      </p:grpSp>
      <p:sp>
        <p:nvSpPr>
          <p:cNvPr id="27" name="Google Shape;255;p36">
            <a:extLst>
              <a:ext uri="{FF2B5EF4-FFF2-40B4-BE49-F238E27FC236}">
                <a16:creationId xmlns:a16="http://schemas.microsoft.com/office/drawing/2014/main" id="{766F22FE-05B5-C83D-F40B-86354BF4028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DCBE7DD9-D32D-6EE7-CA9A-E3D8F9EF942E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DD6A06DE-B230-ABFF-DFF0-8DC5EBDD78B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0" name="Google Shape;254;p36">
            <a:extLst>
              <a:ext uri="{FF2B5EF4-FFF2-40B4-BE49-F238E27FC236}">
                <a16:creationId xmlns:a16="http://schemas.microsoft.com/office/drawing/2014/main" id="{22F58126-6647-336F-AFDB-6973005ECEB8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2" name="Google Shape;254;p36">
            <a:extLst>
              <a:ext uri="{FF2B5EF4-FFF2-40B4-BE49-F238E27FC236}">
                <a16:creationId xmlns:a16="http://schemas.microsoft.com/office/drawing/2014/main" id="{9BDF7B1B-71FC-FBDA-93CF-4DF29CAB5D42}"/>
              </a:ext>
            </a:extLst>
          </p:cNvPr>
          <p:cNvSpPr txBox="1">
            <a:spLocks/>
          </p:cNvSpPr>
          <p:nvPr/>
        </p:nvSpPr>
        <p:spPr>
          <a:xfrm>
            <a:off x="-1959684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3" name="Google Shape;254;p36">
            <a:extLst>
              <a:ext uri="{FF2B5EF4-FFF2-40B4-BE49-F238E27FC236}">
                <a16:creationId xmlns:a16="http://schemas.microsoft.com/office/drawing/2014/main" id="{ACB01B68-7E7B-7610-B4D2-C7B55986B25B}"/>
              </a:ext>
            </a:extLst>
          </p:cNvPr>
          <p:cNvSpPr txBox="1">
            <a:spLocks/>
          </p:cNvSpPr>
          <p:nvPr/>
        </p:nvSpPr>
        <p:spPr>
          <a:xfrm>
            <a:off x="-1959684" y="386704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4" name="Google Shape;257;p36">
            <a:extLst>
              <a:ext uri="{FF2B5EF4-FFF2-40B4-BE49-F238E27FC236}">
                <a16:creationId xmlns:a16="http://schemas.microsoft.com/office/drawing/2014/main" id="{AA3DED98-8820-0E20-4D23-2CE91B3ACD60}"/>
              </a:ext>
            </a:extLst>
          </p:cNvPr>
          <p:cNvSpPr txBox="1">
            <a:spLocks/>
          </p:cNvSpPr>
          <p:nvPr/>
        </p:nvSpPr>
        <p:spPr>
          <a:xfrm>
            <a:off x="-1959684" y="4587249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35" name="Google Shape;269;p37">
            <a:extLst>
              <a:ext uri="{FF2B5EF4-FFF2-40B4-BE49-F238E27FC236}">
                <a16:creationId xmlns:a16="http://schemas.microsoft.com/office/drawing/2014/main" id="{322CB968-AD52-CB4A-FB9B-5D5709E2D1CF}"/>
              </a:ext>
            </a:extLst>
          </p:cNvPr>
          <p:cNvSpPr txBox="1">
            <a:spLocks/>
          </p:cNvSpPr>
          <p:nvPr/>
        </p:nvSpPr>
        <p:spPr>
          <a:xfrm>
            <a:off x="-3564084" y="3389897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Stakeholders</a:t>
            </a:r>
          </a:p>
        </p:txBody>
      </p:sp>
    </p:spTree>
    <p:extLst>
      <p:ext uri="{BB962C8B-B14F-4D97-AF65-F5344CB8AC3E}">
        <p14:creationId xmlns:p14="http://schemas.microsoft.com/office/powerpoint/2010/main" val="2455129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659403" y="366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graphicFrame>
        <p:nvGraphicFramePr>
          <p:cNvPr id="52" name="Google Shape;245;p35">
            <a:extLst>
              <a:ext uri="{FF2B5EF4-FFF2-40B4-BE49-F238E27FC236}">
                <a16:creationId xmlns:a16="http://schemas.microsoft.com/office/drawing/2014/main" id="{51A1AD8A-DA3B-A048-B9CD-8BE4E5B6A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774074"/>
              </p:ext>
            </p:extLst>
          </p:nvPr>
        </p:nvGraphicFramePr>
        <p:xfrm>
          <a:off x="2405284" y="1324544"/>
          <a:ext cx="4212237" cy="2802450"/>
        </p:xfrm>
        <a:graphic>
          <a:graphicData uri="http://schemas.openxmlformats.org/drawingml/2006/table">
            <a:tbl>
              <a:tblPr>
                <a:noFill/>
                <a:tableStyleId>{F22AFB39-B2C1-4542-98C5-688BC6B59D90}</a:tableStyleId>
              </a:tblPr>
              <a:tblGrid>
                <a:gridCol w="310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Name</a:t>
                      </a:r>
                      <a:endParaRPr sz="1400" b="1" u="none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u="none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ID</a:t>
                      </a:r>
                      <a:endParaRPr sz="1400" b="1" u="none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Aya Mohamed Abdelrahman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20211020</a:t>
                      </a:r>
                      <a:endParaRPr lang="en-US" sz="1400" b="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Karin Khair Abdallah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Mataa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20210292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Shimaa Amer Mohamed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20211056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Sayed Abdel’aty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20210370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Mario Malak Alabd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20210313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Ali Abdelmnam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20210371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667220"/>
                  </a:ext>
                </a:extLst>
              </a:tr>
            </a:tbl>
          </a:graphicData>
        </a:graphic>
      </p:graphicFrame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4368C15D-2C53-1FA3-9720-8F1141BFCE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A2654A5-E94B-58D5-CA99-793B31222A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AFAFAF9-0F01-B4F3-B503-0D5D0DE6CD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ML &amp; Location</a:t>
            </a:r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F591ED32-8C29-5595-B470-832C2B30AFC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08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D82E097-8A0D-A372-F961-1C38081B90A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21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97C84AF1-2836-71CE-B4EA-64F09BA3BAEA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512723FE-70F5-5309-ED7C-40A595B47B7D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DE868C42-CB93-60AF-B672-BEC31396728C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0C52F36A-FE2A-6AD0-E096-C3C9D10C3DF5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114DD94C-7620-83F3-929B-68001B93C557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1F3D3E7-5291-40E8-802D-B2C69B14CE0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ECF36F9E-141B-1304-CB6E-96F65079B25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B32F8D36-7F3F-AC5E-D488-114BCE77EEBF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41245689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0327F926-56CC-9B68-973E-02970B11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45DCA603-9F80-EDCF-09B3-6A78A4FEE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2E69B20-7D02-8C61-4306-4DC8268FBB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22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E02DD079-AA23-570A-BCC2-032CD12E6EA3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Supervised machine learning       technique training on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Output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360637C1-13C0-5CEF-2F7C-81A2FD795C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08</a:t>
            </a:r>
            <a:endParaRPr sz="4000" dirty="0"/>
          </a:p>
        </p:txBody>
      </p:sp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83EE36F-0891-E714-36D0-89113C42B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906" y="892547"/>
            <a:ext cx="2031661" cy="403145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3F77202-8B0B-5648-06BD-8842FAE5A2FC}"/>
              </a:ext>
            </a:extLst>
          </p:cNvPr>
          <p:cNvSpPr/>
          <p:nvPr/>
        </p:nvSpPr>
        <p:spPr>
          <a:xfrm>
            <a:off x="6857106" y="4272755"/>
            <a:ext cx="1087259" cy="338059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6F08205-C750-90E0-4AA4-013263CE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AEEA3408-7084-BC65-5CC3-3CC47FC91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Location System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4F999295-770C-3C3C-EEED-70082DC02B9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23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399D8ED4-F531-9F28-218B-DC30BF09FD4C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Location tracking &amp; Safe zone boundaries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point in circle (PIC)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technologies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Google maps APIs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Socket.io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Output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Google maps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tracking.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Safe zone breach notification.</a:t>
            </a:r>
          </a:p>
        </p:txBody>
      </p:sp>
      <p:pic>
        <p:nvPicPr>
          <p:cNvPr id="7" name="Picture 6" descr="A person and person pointing at a map&#10;&#10;Description automatically generated">
            <a:extLst>
              <a:ext uri="{FF2B5EF4-FFF2-40B4-BE49-F238E27FC236}">
                <a16:creationId xmlns:a16="http://schemas.microsoft.com/office/drawing/2014/main" id="{7EDD7C98-74EC-BDB6-842B-32A64873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4" y="2571750"/>
            <a:ext cx="1988055" cy="1764792"/>
          </a:xfrm>
          <a:prstGeom prst="rect">
            <a:avLst/>
          </a:prstGeom>
        </p:spPr>
      </p:pic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1E92EFA3-EF7C-43C0-4108-0225832162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08</a:t>
            </a:r>
            <a:endParaRPr sz="4000" dirty="0"/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1D44E3C6-A728-1428-54DD-121FA521217C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BA413D55-579A-CE54-264F-CA28EDC1098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9F43B627-0EC3-6518-25C6-2339AC4115A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4CD558C6-4D0D-7BC2-913A-7DB7591B832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813713AD-0048-3D19-8736-0EE5282BE130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AF0EFA7-A729-2AB1-EE1D-A5786882079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AE5AEF3D-0D1B-1B2F-8A3C-54EE827F59F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884D5FD4-D4BC-EBE9-DA15-F6B70F68865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3" name="Google Shape;269;p37">
            <a:extLst>
              <a:ext uri="{FF2B5EF4-FFF2-40B4-BE49-F238E27FC236}">
                <a16:creationId xmlns:a16="http://schemas.microsoft.com/office/drawing/2014/main" id="{FF1DC037-FA43-D3DC-DDC1-6DA710706D58}"/>
              </a:ext>
            </a:extLst>
          </p:cNvPr>
          <p:cNvSpPr txBox="1">
            <a:spLocks/>
          </p:cNvSpPr>
          <p:nvPr/>
        </p:nvSpPr>
        <p:spPr>
          <a:xfrm>
            <a:off x="-3538319" y="5490041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51132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6110417-560A-DD16-6D10-98662907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CB174516-4ACF-AA6B-DF17-94F440837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Prototype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A9EDC52-B349-C02C-02BB-5E8CC828AE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09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D891F4F-4624-5EB8-F1AA-3ACA4951722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24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D2C6278E-69F1-60C0-D18D-ECA162B789B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D9D248AE-A504-4058-7988-A12BF3C2C74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45335C3E-2659-EADB-D37C-8E21F5905A1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6F916E2D-8E1E-C6CC-E123-9EA44B0629B3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E049963C-F61D-F238-E523-EC64F7ED3FC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E5754B6F-6926-3C50-9438-A252E07CCEAD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B0A09BD4-96D9-4584-BCBD-4A1233A05DC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B216DF5E-1449-A452-6B13-EFB31F34707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354285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160C923-4859-153A-E6CA-A65726E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56222E1D-5D92-99E7-B291-808FE9D02F4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D876EE48-4532-CFDF-5290-A0CC0FFC1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Patient with caregiver</a:t>
            </a:r>
            <a:endParaRPr dirty="0"/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C959A7E-6743-4469-B256-053F7B88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4" y="1580828"/>
            <a:ext cx="1601134" cy="3177152"/>
          </a:xfrm>
          <a:prstGeom prst="rect">
            <a:avLst/>
          </a:prstGeom>
        </p:spPr>
      </p:pic>
      <p:pic>
        <p:nvPicPr>
          <p:cNvPr id="13" name="Picture 1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FF76415-3DE6-F13E-9053-25366AB3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40" y="1615100"/>
            <a:ext cx="1601134" cy="317715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A1E2A8B-D47A-E794-A035-835C5A2D8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866" y="1615100"/>
            <a:ext cx="1601134" cy="3177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068B85-1D15-1453-DEF2-FD31514185F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459CE-1155-FDB0-7B62-000E385581B0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419843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F020B765-0550-39D1-F7E5-4BE25ECA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B352C28-E517-8F1C-48A9-224B4A05E740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26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CCE08742-4076-20FC-083B-3C8392937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Emergency Request (SOS)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893D6D-33EA-37E5-FEA7-D1C5B37F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547496"/>
            <a:ext cx="1601134" cy="3177152"/>
          </a:xfrm>
          <a:prstGeom prst="rect">
            <a:avLst/>
          </a:prstGeom>
        </p:spPr>
      </p:pic>
      <p:pic>
        <p:nvPicPr>
          <p:cNvPr id="22" name="Picture 21" descr="A screen shot of a phone&#10;&#10;AI-generated content may be incorrect.">
            <a:extLst>
              <a:ext uri="{FF2B5EF4-FFF2-40B4-BE49-F238E27FC236}">
                <a16:creationId xmlns:a16="http://schemas.microsoft.com/office/drawing/2014/main" id="{7FCC1CCE-2834-16F2-9052-238F1D84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5" y="1612792"/>
            <a:ext cx="1601134" cy="3177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8A839-96EB-2315-7F94-CE6CDFDF8820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57243-FE1C-C43B-E4E3-41783B84088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297840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643DE683-2C79-406E-BF40-11145484D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5DFC94F-DDC6-3DBB-BBD0-0D258B964394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B4E8D085-0892-0D5E-818B-0C829C9B51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Test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DA5F9-8064-1735-9E76-F6D0FBEC003E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D56D8-E889-9D9F-E786-E4CC646F8191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C2389EA-F942-29FF-BC40-11EEBF14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26" y="1478531"/>
            <a:ext cx="1601134" cy="3177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06877-2081-3E33-C4D1-2DE17120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92" y="1478531"/>
            <a:ext cx="1601134" cy="3177152"/>
          </a:xfrm>
          <a:prstGeom prst="rect">
            <a:avLst/>
          </a:prstGeom>
        </p:spPr>
      </p:pic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B4FD602-467A-3D03-DD1C-4C7035365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820" y="147853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468652F-F3FD-142C-13F4-7C0C74F90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4" y="1478531"/>
            <a:ext cx="1601134" cy="3177152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BC8D00F3-3ADD-0813-026A-2F787B420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954" y="147853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72527569-09F7-C0D0-EADE-81828040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CBE8A0D5-2F07-65BD-2CD1-FB58767E7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Medicine Reminder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F55C2EE2-ABEC-F6B6-52B5-342CC0011B6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34BCB-65D5-92C4-BCCD-9A3C5457D23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21EF7-F55A-6B0E-019E-D946E70D423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15" name="Picture 14" descr="A phone with a screen showing two pills&#10;&#10;AI-generated content may be incorrect.">
            <a:extLst>
              <a:ext uri="{FF2B5EF4-FFF2-40B4-BE49-F238E27FC236}">
                <a16:creationId xmlns:a16="http://schemas.microsoft.com/office/drawing/2014/main" id="{A1C2C4AD-78D7-1BC3-3632-DC4ED117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45228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32B55965-A2C8-9094-C94E-481FEB6A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625" y="1452281"/>
            <a:ext cx="1601134" cy="3177152"/>
          </a:xfrm>
          <a:prstGeom prst="rect">
            <a:avLst/>
          </a:prstGeom>
        </p:spPr>
      </p:pic>
      <p:pic>
        <p:nvPicPr>
          <p:cNvPr id="17" name="Picture 16" descr="A screen shot of a phone&#10;&#10;AI-generated content may be incorrect.">
            <a:extLst>
              <a:ext uri="{FF2B5EF4-FFF2-40B4-BE49-F238E27FC236}">
                <a16:creationId xmlns:a16="http://schemas.microsoft.com/office/drawing/2014/main" id="{AAA4313B-B834-7E16-20FC-825B2F3B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44" y="1452281"/>
            <a:ext cx="1601134" cy="3177152"/>
          </a:xfrm>
          <a:prstGeom prst="rect">
            <a:avLst/>
          </a:prstGeom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5936CB48-1212-29CF-917E-A736146C1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5" y="145228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5BCD9917-321A-13FA-8E4E-9963F5A1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0011C5D3-CE58-4886-275F-2F1D368B2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&amp; AI Chatbot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04AEEB49-9EFD-A6DC-8E0A-8EFA93AC08C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9AF81-F45B-6B26-4441-980D9E468FE8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8D9DFCB-3811-E05C-8708-4F2C5811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53" y="1627210"/>
            <a:ext cx="1608162" cy="3177151"/>
          </a:xfrm>
          <a:prstGeom prst="rect">
            <a:avLst/>
          </a:prstGeom>
        </p:spPr>
      </p:pic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8F0CAC66-BC87-3B2C-D854-272D2FA1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4" y="1627210"/>
            <a:ext cx="1608162" cy="3177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D8521-7443-868F-AD9F-ADC04FA42A85}"/>
              </a:ext>
            </a:extLst>
          </p:cNvPr>
          <p:cNvSpPr txBox="1"/>
          <p:nvPr/>
        </p:nvSpPr>
        <p:spPr>
          <a:xfrm>
            <a:off x="-21062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</p:spTree>
    <p:extLst>
      <p:ext uri="{BB962C8B-B14F-4D97-AF65-F5344CB8AC3E}">
        <p14:creationId xmlns:p14="http://schemas.microsoft.com/office/powerpoint/2010/main" val="289616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47DD231A-9534-A954-6094-E174B4A38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2A9CE524-241D-6AFF-5DE2-BC996D767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View Logs History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106A96F7-3E1B-DF9D-C00D-52D971366A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59CB09-F78D-6CD6-63E1-5E27C92B2AF2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7C146589-450D-C813-D574-8D9660493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33" y="1627210"/>
            <a:ext cx="1601133" cy="317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08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720000" y="318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2"/>
          </p:nvPr>
        </p:nvSpPr>
        <p:spPr>
          <a:xfrm>
            <a:off x="1502014" y="97831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3"/>
          </p:nvPr>
        </p:nvSpPr>
        <p:spPr>
          <a:xfrm>
            <a:off x="1502014" y="232367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4"/>
          </p:nvPr>
        </p:nvSpPr>
        <p:spPr>
          <a:xfrm>
            <a:off x="4204675" y="97831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5"/>
          </p:nvPr>
        </p:nvSpPr>
        <p:spPr>
          <a:xfrm>
            <a:off x="4204675" y="232367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6"/>
          </p:nvPr>
        </p:nvSpPr>
        <p:spPr>
          <a:xfrm>
            <a:off x="6907336" y="97831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7"/>
          </p:nvPr>
        </p:nvSpPr>
        <p:spPr>
          <a:xfrm>
            <a:off x="6907336" y="232367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</a:t>
            </a:r>
            <a:r>
              <a:rPr lang="ar-EG" dirty="0"/>
              <a:t>6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716614" y="1701002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8"/>
          </p:nvPr>
        </p:nvSpPr>
        <p:spPr>
          <a:xfrm>
            <a:off x="3389792" y="1701002"/>
            <a:ext cx="2364466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9"/>
          </p:nvPr>
        </p:nvSpPr>
        <p:spPr>
          <a:xfrm>
            <a:off x="6121936" y="1701002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13"/>
          </p:nvPr>
        </p:nvSpPr>
        <p:spPr>
          <a:xfrm>
            <a:off x="716614" y="301625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Market Analysis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4"/>
          </p:nvPr>
        </p:nvSpPr>
        <p:spPr>
          <a:xfrm>
            <a:off x="3419275" y="301625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5"/>
          </p:nvPr>
        </p:nvSpPr>
        <p:spPr>
          <a:xfrm>
            <a:off x="6121936" y="320929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en-US" dirty="0"/>
              <a:t>Stakeholders</a:t>
            </a:r>
          </a:p>
        </p:txBody>
      </p:sp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9C37D3E2-A206-2FA2-024B-D152F788D81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</a:p>
        </p:txBody>
      </p:sp>
      <p:sp>
        <p:nvSpPr>
          <p:cNvPr id="2" name="Google Shape;258;p36">
            <a:extLst>
              <a:ext uri="{FF2B5EF4-FFF2-40B4-BE49-F238E27FC236}">
                <a16:creationId xmlns:a16="http://schemas.microsoft.com/office/drawing/2014/main" id="{915DC2BE-F836-EB34-7423-54C83847F5ED}"/>
              </a:ext>
            </a:extLst>
          </p:cNvPr>
          <p:cNvSpPr txBox="1">
            <a:spLocks/>
          </p:cNvSpPr>
          <p:nvPr/>
        </p:nvSpPr>
        <p:spPr>
          <a:xfrm>
            <a:off x="1501964" y="366973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6" name="Google Shape;264;p36">
            <a:extLst>
              <a:ext uri="{FF2B5EF4-FFF2-40B4-BE49-F238E27FC236}">
                <a16:creationId xmlns:a16="http://schemas.microsoft.com/office/drawing/2014/main" id="{D44257B8-6B84-51BA-3820-F80694FBE7A2}"/>
              </a:ext>
            </a:extLst>
          </p:cNvPr>
          <p:cNvSpPr txBox="1">
            <a:spLocks/>
          </p:cNvSpPr>
          <p:nvPr/>
        </p:nvSpPr>
        <p:spPr>
          <a:xfrm>
            <a:off x="623767" y="4502370"/>
            <a:ext cx="249109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Architecture &amp; Technologies</a:t>
            </a:r>
          </a:p>
        </p:txBody>
      </p:sp>
      <p:sp>
        <p:nvSpPr>
          <p:cNvPr id="9" name="Google Shape;255;p36">
            <a:extLst>
              <a:ext uri="{FF2B5EF4-FFF2-40B4-BE49-F238E27FC236}">
                <a16:creationId xmlns:a16="http://schemas.microsoft.com/office/drawing/2014/main" id="{EF6DF53C-5C4D-EDCB-17EC-242D9CB6A87D}"/>
              </a:ext>
            </a:extLst>
          </p:cNvPr>
          <p:cNvSpPr txBox="1">
            <a:spLocks/>
          </p:cNvSpPr>
          <p:nvPr/>
        </p:nvSpPr>
        <p:spPr>
          <a:xfrm>
            <a:off x="4204675" y="364789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10" name="Google Shape;257;p36">
            <a:extLst>
              <a:ext uri="{FF2B5EF4-FFF2-40B4-BE49-F238E27FC236}">
                <a16:creationId xmlns:a16="http://schemas.microsoft.com/office/drawing/2014/main" id="{D9D45566-5B2A-F4D0-C3E2-9B184AD4FBA1}"/>
              </a:ext>
            </a:extLst>
          </p:cNvPr>
          <p:cNvSpPr txBox="1">
            <a:spLocks/>
          </p:cNvSpPr>
          <p:nvPr/>
        </p:nvSpPr>
        <p:spPr>
          <a:xfrm>
            <a:off x="6907336" y="3618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11" name="Google Shape;260;p36">
            <a:extLst>
              <a:ext uri="{FF2B5EF4-FFF2-40B4-BE49-F238E27FC236}">
                <a16:creationId xmlns:a16="http://schemas.microsoft.com/office/drawing/2014/main" id="{E0C138B4-EE92-AB76-6522-A8BE5B92EE2E}"/>
              </a:ext>
            </a:extLst>
          </p:cNvPr>
          <p:cNvSpPr txBox="1">
            <a:spLocks/>
          </p:cNvSpPr>
          <p:nvPr/>
        </p:nvSpPr>
        <p:spPr>
          <a:xfrm>
            <a:off x="3419275" y="4363153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ML &amp; Location</a:t>
            </a:r>
          </a:p>
        </p:txBody>
      </p:sp>
      <p:sp>
        <p:nvSpPr>
          <p:cNvPr id="12" name="Google Shape;261;p36">
            <a:extLst>
              <a:ext uri="{FF2B5EF4-FFF2-40B4-BE49-F238E27FC236}">
                <a16:creationId xmlns:a16="http://schemas.microsoft.com/office/drawing/2014/main" id="{241B29F9-33C4-8169-D236-EC817E6CD194}"/>
              </a:ext>
            </a:extLst>
          </p:cNvPr>
          <p:cNvSpPr txBox="1">
            <a:spLocks/>
          </p:cNvSpPr>
          <p:nvPr/>
        </p:nvSpPr>
        <p:spPr>
          <a:xfrm>
            <a:off x="6121936" y="4355718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build="p"/>
      <p:bldP spid="260" grpId="0" build="p"/>
      <p:bldP spid="261" grpId="0" build="p"/>
      <p:bldP spid="262" grpId="0" build="p"/>
      <p:bldP spid="263" grpId="0" build="p"/>
      <p:bldP spid="264" grpId="0" build="p"/>
      <p:bldP spid="2" grpId="0" animBg="1"/>
      <p:bldP spid="6" grpId="0" build="p"/>
      <p:bldP spid="9" grpId="0" animBg="1"/>
      <p:bldP spid="10" grpId="0" animBg="1"/>
      <p:bldP spid="11" grpId="0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11BF9DC-CD52-28E4-CB84-D2787EBC4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5E8EDBA3-E086-9C52-CDC8-8F5D40E55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Safe Zones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1015F43-8E42-907A-7B3D-825BDB9CBB4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26BDC-5133-011D-DD34-9B2BF0FDA8A3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C51DF-473F-B8CB-4E33-7E7043B6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88" y="1593958"/>
            <a:ext cx="1601134" cy="3177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EA8BD-8D5C-E857-AC34-69976F0A1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180" y="1593958"/>
            <a:ext cx="1601134" cy="31771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3F1AEDA-E007-FA97-2627-521B2D405AC6}"/>
              </a:ext>
            </a:extLst>
          </p:cNvPr>
          <p:cNvSpPr txBox="1"/>
          <p:nvPr/>
        </p:nvSpPr>
        <p:spPr>
          <a:xfrm>
            <a:off x="-21062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</p:spTree>
    <p:extLst>
      <p:ext uri="{BB962C8B-B14F-4D97-AF65-F5344CB8AC3E}">
        <p14:creationId xmlns:p14="http://schemas.microsoft.com/office/powerpoint/2010/main" val="333949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2650A4C9-E167-47F0-CF1A-43D8DBE17A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3ADE6063-5638-20F8-A1F3-356C5A47E56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Emergency Contacts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DE78B062-1389-2BD6-6A6B-4C0574DC2B4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94B60A-5B0B-A97C-174A-2BD83FC299A0}"/>
              </a:ext>
            </a:extLst>
          </p:cNvPr>
          <p:cNvSpPr txBox="1"/>
          <p:nvPr/>
        </p:nvSpPr>
        <p:spPr>
          <a:xfrm>
            <a:off x="9866391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D51A524-7375-B7D5-0EA2-B46318FFBACE}"/>
              </a:ext>
            </a:extLst>
          </p:cNvPr>
          <p:cNvSpPr txBox="1"/>
          <p:nvPr/>
        </p:nvSpPr>
        <p:spPr>
          <a:xfrm>
            <a:off x="3921071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pic>
        <p:nvPicPr>
          <p:cNvPr id="6" name="Picture 5" descr="A screenshot of a phone&#10;&#10;AI-generated content may be incorrect.">
            <a:extLst>
              <a:ext uri="{FF2B5EF4-FFF2-40B4-BE49-F238E27FC236}">
                <a16:creationId xmlns:a16="http://schemas.microsoft.com/office/drawing/2014/main" id="{CEE370AD-4DB8-0B14-E26A-5513568D4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433" y="1593958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71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2F5A1F74-1BCC-EB3E-0970-69D8FB460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2142680-CFBF-192B-20FE-A06A9F886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400" y="1588576"/>
            <a:ext cx="1601134" cy="3177152"/>
          </a:xfrm>
          <a:prstGeom prst="rect">
            <a:avLst/>
          </a:prstGeom>
        </p:spPr>
      </p:pic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21AC36E9-9092-9EA1-4D98-64018232DA5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Face Recognition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D50099C6-4AAB-A963-E829-FE142320AC4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0BD37E-A882-6327-A950-F5AFF23A2E63}"/>
              </a:ext>
            </a:extLst>
          </p:cNvPr>
          <p:cNvSpPr txBox="1"/>
          <p:nvPr/>
        </p:nvSpPr>
        <p:spPr>
          <a:xfrm>
            <a:off x="9866391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E501C-A064-9C22-9A7C-288438AA53CF}"/>
              </a:ext>
            </a:extLst>
          </p:cNvPr>
          <p:cNvSpPr txBox="1"/>
          <p:nvPr/>
        </p:nvSpPr>
        <p:spPr>
          <a:xfrm>
            <a:off x="3921071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30719D8F-BCEC-1AB1-4EBE-F35580123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226" y="1588576"/>
            <a:ext cx="1601134" cy="3177152"/>
          </a:xfrm>
          <a:prstGeom prst="rect">
            <a:avLst/>
          </a:prstGeom>
        </p:spPr>
      </p:pic>
      <p:pic>
        <p:nvPicPr>
          <p:cNvPr id="16" name="Picture 1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50DC946E-EE76-876B-7C2F-C26B023F3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313" y="1627210"/>
            <a:ext cx="1601134" cy="3177152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B0B34CF-AE69-F87F-7D38-DFC542D2C8F2}"/>
              </a:ext>
            </a:extLst>
          </p:cNvPr>
          <p:cNvSpPr/>
          <p:nvPr/>
        </p:nvSpPr>
        <p:spPr>
          <a:xfrm>
            <a:off x="6324600" y="4259580"/>
            <a:ext cx="777240" cy="266700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3728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6CD2280F-1323-B761-E37E-537CF9F63225}"/>
              </a:ext>
            </a:extLst>
          </p:cNvPr>
          <p:cNvSpPr txBox="1">
            <a:spLocks/>
          </p:cNvSpPr>
          <p:nvPr/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Raleway" pitchFamily="2" charset="0"/>
              </a:rPr>
              <a:t>Landing website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D525C-3999-0A4C-0532-77C727D7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9" y="843454"/>
            <a:ext cx="1359022" cy="3979925"/>
          </a:xfrm>
          <a:prstGeom prst="rect">
            <a:avLst/>
          </a:prstGeom>
        </p:spPr>
      </p:pic>
      <p:sp>
        <p:nvSpPr>
          <p:cNvPr id="6" name="Google Shape;270;p37">
            <a:extLst>
              <a:ext uri="{FF2B5EF4-FFF2-40B4-BE49-F238E27FC236}">
                <a16:creationId xmlns:a16="http://schemas.microsoft.com/office/drawing/2014/main" id="{415453A4-7B76-303A-F025-9941F414744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40955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288F-4C8E-B522-D0DF-13F53D34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B8BAAC-0C07-28E7-3919-D32B667D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145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1C98-9C4E-4709-54AD-D2DCACCF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E135DDA-A5A9-D6C1-5DDF-E5D8F4E2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36" y="1450777"/>
            <a:ext cx="2478594" cy="1697166"/>
          </a:xfrm>
          <a:prstGeom prst="rect">
            <a:avLst/>
          </a:prstGeom>
        </p:spPr>
      </p:pic>
      <p:pic>
        <p:nvPicPr>
          <p:cNvPr id="8" name="Picture 7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D17C6836-DA31-546C-77C7-AB6FF4E6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69" y="1452863"/>
            <a:ext cx="2478593" cy="1692995"/>
          </a:xfrm>
          <a:prstGeom prst="rect">
            <a:avLst/>
          </a:prstGeom>
        </p:spPr>
      </p:pic>
      <p:pic>
        <p:nvPicPr>
          <p:cNvPr id="10" name="Picture 9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19ACFEB9-9A58-71B3-7327-7309FEB8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91" y="1452863"/>
            <a:ext cx="2472503" cy="1692995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94E364ED-1825-EE2C-D54C-61A1B228D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" y="3422996"/>
            <a:ext cx="2472502" cy="1510297"/>
          </a:xfrm>
          <a:prstGeom prst="rect">
            <a:avLst/>
          </a:prstGeom>
        </p:spPr>
      </p:pic>
      <p:pic>
        <p:nvPicPr>
          <p:cNvPr id="14" name="Picture 1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39F8CEFE-0460-059C-2325-6B424239C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034" y="3331647"/>
            <a:ext cx="2767263" cy="1692994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A3BB15D5-78DC-57DF-88A3-79203981F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793" y="3331647"/>
            <a:ext cx="2852098" cy="16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7BDCC-632E-F3EE-750B-19D6D5E615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4815"/>
          <a:stretch/>
        </p:blipFill>
        <p:spPr>
          <a:xfrm>
            <a:off x="0" y="0"/>
            <a:ext cx="9144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7054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370E-D7F4-5A95-66FA-A1776E8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F212EF-64D6-3D67-E83B-BE8F8BDA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047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9391-2333-4D38-4C48-EB221B39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09938-2822-D5BE-C105-EC74280A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4663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4A11-6C43-5D30-31DD-18DBF12B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FC8C86-6AF3-6E84-E73F-E17FBD15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8" b="14714"/>
          <a:stretch/>
        </p:blipFill>
        <p:spPr>
          <a:xfrm>
            <a:off x="1" y="819150"/>
            <a:ext cx="914399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6081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44CBF-B4DA-9766-F28D-33D08B3F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439F8-CD2A-1098-EF13-BE592F1F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74" b="4574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2490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E6C0948-DC06-271C-5C49-B4AE071F1D0E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</a:t>
            </a:r>
          </a:p>
        </p:txBody>
      </p:sp>
      <p:sp>
        <p:nvSpPr>
          <p:cNvPr id="11" name="Google Shape;253;p36">
            <a:extLst>
              <a:ext uri="{FF2B5EF4-FFF2-40B4-BE49-F238E27FC236}">
                <a16:creationId xmlns:a16="http://schemas.microsoft.com/office/drawing/2014/main" id="{1A8BC3A9-4555-AF8A-FE71-168AC92999C5}"/>
              </a:ext>
            </a:extLst>
          </p:cNvPr>
          <p:cNvSpPr txBox="1">
            <a:spLocks/>
          </p:cNvSpPr>
          <p:nvPr/>
        </p:nvSpPr>
        <p:spPr>
          <a:xfrm>
            <a:off x="3941489" y="1349970"/>
            <a:ext cx="1261022" cy="12217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26C5E92-1AB0-13F7-11DE-2A611B1C0F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Definition</a:t>
            </a:r>
            <a:endParaRPr sz="3000" dirty="0"/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DF978E02-E20B-9BD3-43D6-F0DBB62807F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4" name="Google Shape;257;p36">
            <a:extLst>
              <a:ext uri="{FF2B5EF4-FFF2-40B4-BE49-F238E27FC236}">
                <a16:creationId xmlns:a16="http://schemas.microsoft.com/office/drawing/2014/main" id="{D89EBBD4-4A85-09A5-8B6B-6FA2D45704E4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0169619D-433F-BB0C-F735-052B13EAF626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DD3023F5-9556-11F1-5A16-3C492BBB142B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5" name="Google Shape;254;p36">
            <a:extLst>
              <a:ext uri="{FF2B5EF4-FFF2-40B4-BE49-F238E27FC236}">
                <a16:creationId xmlns:a16="http://schemas.microsoft.com/office/drawing/2014/main" id="{EA4DA392-0D6E-0945-2363-4F8A18EBFF6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6" name="Google Shape;254;p36">
            <a:extLst>
              <a:ext uri="{FF2B5EF4-FFF2-40B4-BE49-F238E27FC236}">
                <a16:creationId xmlns:a16="http://schemas.microsoft.com/office/drawing/2014/main" id="{3E265E93-97F4-0D38-3981-1F84C784893C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7C1EE8BC-7EE5-3D2D-FB5A-0CA4562F1AD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4" name="Google Shape;257;p36">
            <a:extLst>
              <a:ext uri="{FF2B5EF4-FFF2-40B4-BE49-F238E27FC236}">
                <a16:creationId xmlns:a16="http://schemas.microsoft.com/office/drawing/2014/main" id="{8C8DEC5C-5350-4EC0-D4A5-409E6795BC2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9B6F36F-4359-6F97-07C6-7F78353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blackboard with a chalkboard and a smiley face&#10;&#10;AI-generated content may be incorrect.">
            <a:extLst>
              <a:ext uri="{FF2B5EF4-FFF2-40B4-BE49-F238E27FC236}">
                <a16:creationId xmlns:a16="http://schemas.microsoft.com/office/drawing/2014/main" id="{6722965A-95B5-CB89-67F9-0CE110BC6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067" y="0"/>
            <a:ext cx="5367865" cy="55202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AEBC06-008B-92B2-FC29-A074ECC5D25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544387" y="-1"/>
            <a:ext cx="5367864" cy="552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6C45234-2DF1-2B22-7932-DDDA692B1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D91F763-7B94-B812-B686-7B7E602D59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88067" y="0"/>
            <a:ext cx="5367864" cy="552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453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A4F53F4-52BE-E035-58BA-167766F7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25AD74E-D24D-9128-46AA-1A79BEE0A4A1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5</a:t>
            </a:r>
          </a:p>
        </p:txBody>
      </p:sp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4CC07B12-6701-A9BE-96E3-618F6F209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9440" y="466461"/>
            <a:ext cx="36386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93C5B6C9-A9E4-4DF2-EA71-34AA10A47AE5}"/>
              </a:ext>
            </a:extLst>
          </p:cNvPr>
          <p:cNvSpPr txBox="1">
            <a:spLocks/>
          </p:cNvSpPr>
          <p:nvPr/>
        </p:nvSpPr>
        <p:spPr>
          <a:xfrm>
            <a:off x="2198931" y="32156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5" name="Google Shape;285;p39">
            <a:extLst>
              <a:ext uri="{FF2B5EF4-FFF2-40B4-BE49-F238E27FC236}">
                <a16:creationId xmlns:a16="http://schemas.microsoft.com/office/drawing/2014/main" id="{A7DE5CBE-4206-4AB3-69BE-1AEF1A3B053E}"/>
              </a:ext>
            </a:extLst>
          </p:cNvPr>
          <p:cNvSpPr txBox="1">
            <a:spLocks/>
          </p:cNvSpPr>
          <p:nvPr/>
        </p:nvSpPr>
        <p:spPr>
          <a:xfrm>
            <a:off x="447040" y="737543"/>
            <a:ext cx="8463280" cy="36810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Memory-related challenges impact daily life, especially for individuals with cognitive impairments.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Forgetting important tasks, medications, or appointments can lead to serious consequences.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Existing reminder systems lack personalization and adaptability to individual needs.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Staying with a caregiver in same place all time isn’t an efficient solution.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The current landscape lacks a smart, user-friendly, and unified solution for effective memory assistance.</a:t>
            </a:r>
          </a:p>
        </p:txBody>
      </p:sp>
      <p:sp>
        <p:nvSpPr>
          <p:cNvPr id="6" name="Google Shape;269;p37">
            <a:extLst>
              <a:ext uri="{FF2B5EF4-FFF2-40B4-BE49-F238E27FC236}">
                <a16:creationId xmlns:a16="http://schemas.microsoft.com/office/drawing/2014/main" id="{902A518A-FDD1-7B42-698A-7CE1D6FAB44B}"/>
              </a:ext>
            </a:extLst>
          </p:cNvPr>
          <p:cNvSpPr txBox="1">
            <a:spLocks/>
          </p:cNvSpPr>
          <p:nvPr/>
        </p:nvSpPr>
        <p:spPr>
          <a:xfrm>
            <a:off x="-3538319" y="131603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Motivation</a:t>
            </a:r>
          </a:p>
        </p:txBody>
      </p:sp>
      <p:sp>
        <p:nvSpPr>
          <p:cNvPr id="7" name="Google Shape;255;p36">
            <a:extLst>
              <a:ext uri="{FF2B5EF4-FFF2-40B4-BE49-F238E27FC236}">
                <a16:creationId xmlns:a16="http://schemas.microsoft.com/office/drawing/2014/main" id="{1F2E14AE-4013-4088-43C3-5549B45758FF}"/>
              </a:ext>
            </a:extLst>
          </p:cNvPr>
          <p:cNvSpPr txBox="1">
            <a:spLocks/>
          </p:cNvSpPr>
          <p:nvPr/>
        </p:nvSpPr>
        <p:spPr>
          <a:xfrm>
            <a:off x="-1933919" y="-50666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6F56B0BD-C0A0-AC5E-3A54-BFBF00E30F8C}"/>
              </a:ext>
            </a:extLst>
          </p:cNvPr>
          <p:cNvSpPr txBox="1">
            <a:spLocks/>
          </p:cNvSpPr>
          <p:nvPr/>
        </p:nvSpPr>
        <p:spPr>
          <a:xfrm>
            <a:off x="-1933919" y="68245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87374B60-D13B-393A-0A28-A7C585D9E5DD}"/>
              </a:ext>
            </a:extLst>
          </p:cNvPr>
          <p:cNvSpPr txBox="1">
            <a:spLocks/>
          </p:cNvSpPr>
          <p:nvPr/>
        </p:nvSpPr>
        <p:spPr>
          <a:xfrm>
            <a:off x="-1933919" y="140265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3762113C-C6CD-A7B1-4D1B-4DC5F157B7ED}"/>
              </a:ext>
            </a:extLst>
          </p:cNvPr>
          <p:cNvSpPr txBox="1">
            <a:spLocks/>
          </p:cNvSpPr>
          <p:nvPr/>
        </p:nvSpPr>
        <p:spPr>
          <a:xfrm>
            <a:off x="-1933919" y="212285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1D35E54C-1EF3-7C88-3B52-C973BA41B972}"/>
              </a:ext>
            </a:extLst>
          </p:cNvPr>
          <p:cNvSpPr txBox="1">
            <a:spLocks/>
          </p:cNvSpPr>
          <p:nvPr/>
        </p:nvSpPr>
        <p:spPr>
          <a:xfrm>
            <a:off x="-1933919" y="284306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FCB6E00-46C6-7891-0B64-C20554DF3F03}"/>
              </a:ext>
            </a:extLst>
          </p:cNvPr>
          <p:cNvSpPr txBox="1">
            <a:spLocks/>
          </p:cNvSpPr>
          <p:nvPr/>
        </p:nvSpPr>
        <p:spPr>
          <a:xfrm>
            <a:off x="-1933919" y="356326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4F3DC95D-E518-C2A7-6EF7-2F0EE97EFDD4}"/>
              </a:ext>
            </a:extLst>
          </p:cNvPr>
          <p:cNvSpPr txBox="1">
            <a:spLocks/>
          </p:cNvSpPr>
          <p:nvPr/>
        </p:nvSpPr>
        <p:spPr>
          <a:xfrm>
            <a:off x="-1933919" y="428346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5" name="Google Shape;257;p36">
            <a:extLst>
              <a:ext uri="{FF2B5EF4-FFF2-40B4-BE49-F238E27FC236}">
                <a16:creationId xmlns:a16="http://schemas.microsoft.com/office/drawing/2014/main" id="{8FDD846C-349E-27B3-7BA0-6703C59FFF92}"/>
              </a:ext>
            </a:extLst>
          </p:cNvPr>
          <p:cNvSpPr txBox="1">
            <a:spLocks/>
          </p:cNvSpPr>
          <p:nvPr/>
        </p:nvSpPr>
        <p:spPr>
          <a:xfrm>
            <a:off x="-1933919" y="500366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4348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4FC8F8F-5BB3-936A-058F-41324B4D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16C38AF-9E1D-7D11-9F60-9887E0BC08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86103002-3060-A4E8-E462-76D98ABFF35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6</a:t>
            </a:r>
          </a:p>
        </p:txBody>
      </p:sp>
      <p:sp>
        <p:nvSpPr>
          <p:cNvPr id="12" name="Google Shape;259;p36">
            <a:extLst>
              <a:ext uri="{FF2B5EF4-FFF2-40B4-BE49-F238E27FC236}">
                <a16:creationId xmlns:a16="http://schemas.microsoft.com/office/drawing/2014/main" id="{F023E886-106D-5A5B-07E5-88B20F883B51}"/>
              </a:ext>
            </a:extLst>
          </p:cNvPr>
          <p:cNvSpPr txBox="1">
            <a:spLocks/>
          </p:cNvSpPr>
          <p:nvPr/>
        </p:nvSpPr>
        <p:spPr>
          <a:xfrm>
            <a:off x="3187905" y="2978199"/>
            <a:ext cx="276819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Raleway" pitchFamily="2" charset="0"/>
              </a:rPr>
              <a:t>Motivation</a:t>
            </a:r>
            <a:endParaRPr lang="en-US" sz="28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9" name="Google Shape;255;p36">
            <a:extLst>
              <a:ext uri="{FF2B5EF4-FFF2-40B4-BE49-F238E27FC236}">
                <a16:creationId xmlns:a16="http://schemas.microsoft.com/office/drawing/2014/main" id="{76D4E23D-5E3E-6938-5368-5D0CB5E275E0}"/>
              </a:ext>
            </a:extLst>
          </p:cNvPr>
          <p:cNvSpPr txBox="1">
            <a:spLocks/>
          </p:cNvSpPr>
          <p:nvPr/>
        </p:nvSpPr>
        <p:spPr>
          <a:xfrm>
            <a:off x="-1933919" y="-27220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0" name="Google Shape;257;p36">
            <a:extLst>
              <a:ext uri="{FF2B5EF4-FFF2-40B4-BE49-F238E27FC236}">
                <a16:creationId xmlns:a16="http://schemas.microsoft.com/office/drawing/2014/main" id="{578BA799-DB36-926F-36EE-3161332276F3}"/>
              </a:ext>
            </a:extLst>
          </p:cNvPr>
          <p:cNvSpPr txBox="1">
            <a:spLocks/>
          </p:cNvSpPr>
          <p:nvPr/>
        </p:nvSpPr>
        <p:spPr>
          <a:xfrm>
            <a:off x="-1933919" y="4479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FF2DBA6B-3FE1-67B0-A2E2-15B638EEB4FA}"/>
              </a:ext>
            </a:extLst>
          </p:cNvPr>
          <p:cNvSpPr txBox="1">
            <a:spLocks/>
          </p:cNvSpPr>
          <p:nvPr/>
        </p:nvSpPr>
        <p:spPr>
          <a:xfrm>
            <a:off x="-1933919" y="11681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69C57AD8-33B3-46E6-802C-657865F66BBC}"/>
              </a:ext>
            </a:extLst>
          </p:cNvPr>
          <p:cNvSpPr txBox="1">
            <a:spLocks/>
          </p:cNvSpPr>
          <p:nvPr/>
        </p:nvSpPr>
        <p:spPr>
          <a:xfrm>
            <a:off x="-1933919" y="18883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DB0B77E3-E6CC-FE68-E7A0-9EEDC58F3D57}"/>
              </a:ext>
            </a:extLst>
          </p:cNvPr>
          <p:cNvSpPr txBox="1">
            <a:spLocks/>
          </p:cNvSpPr>
          <p:nvPr/>
        </p:nvSpPr>
        <p:spPr>
          <a:xfrm>
            <a:off x="-1933919" y="26086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0EFEEDAF-290A-A173-E1A3-19DA1E9D21B8}"/>
              </a:ext>
            </a:extLst>
          </p:cNvPr>
          <p:cNvSpPr txBox="1">
            <a:spLocks/>
          </p:cNvSpPr>
          <p:nvPr/>
        </p:nvSpPr>
        <p:spPr>
          <a:xfrm>
            <a:off x="-1933919" y="33288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436FD5B5-6FFD-5261-1DE6-2A3C36AEA609}"/>
              </a:ext>
            </a:extLst>
          </p:cNvPr>
          <p:cNvSpPr txBox="1">
            <a:spLocks/>
          </p:cNvSpPr>
          <p:nvPr/>
        </p:nvSpPr>
        <p:spPr>
          <a:xfrm>
            <a:off x="-1933919" y="404900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6" name="Google Shape;254;p36">
            <a:extLst>
              <a:ext uri="{FF2B5EF4-FFF2-40B4-BE49-F238E27FC236}">
                <a16:creationId xmlns:a16="http://schemas.microsoft.com/office/drawing/2014/main" id="{9354BAD3-3079-38DF-F5CC-C6FDA6B689B2}"/>
              </a:ext>
            </a:extLst>
          </p:cNvPr>
          <p:cNvSpPr txBox="1">
            <a:spLocks/>
          </p:cNvSpPr>
          <p:nvPr/>
        </p:nvSpPr>
        <p:spPr>
          <a:xfrm>
            <a:off x="-1933919" y="476920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540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672F2BA-790F-ECEA-6A9F-C7435682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FD35EF87-FD87-40B6-42ED-7110469F1D4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7</a:t>
            </a:r>
          </a:p>
        </p:txBody>
      </p:sp>
      <p:sp>
        <p:nvSpPr>
          <p:cNvPr id="32" name="Google Shape;255;p36">
            <a:extLst>
              <a:ext uri="{FF2B5EF4-FFF2-40B4-BE49-F238E27FC236}">
                <a16:creationId xmlns:a16="http://schemas.microsoft.com/office/drawing/2014/main" id="{548FF395-72D1-FEF5-F99A-8E800545CC7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2196B970-43BB-0E11-5602-719663549292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4" name="Google Shape;254;p36">
            <a:extLst>
              <a:ext uri="{FF2B5EF4-FFF2-40B4-BE49-F238E27FC236}">
                <a16:creationId xmlns:a16="http://schemas.microsoft.com/office/drawing/2014/main" id="{C3FE8031-8E8A-1869-6340-E915DF4DC2EF}"/>
              </a:ext>
            </a:extLst>
          </p:cNvPr>
          <p:cNvSpPr txBox="1">
            <a:spLocks/>
          </p:cNvSpPr>
          <p:nvPr/>
        </p:nvSpPr>
        <p:spPr>
          <a:xfrm>
            <a:off x="-1933919" y="2049974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5" name="Google Shape;254;p36">
            <a:extLst>
              <a:ext uri="{FF2B5EF4-FFF2-40B4-BE49-F238E27FC236}">
                <a16:creationId xmlns:a16="http://schemas.microsoft.com/office/drawing/2014/main" id="{3F0D46EB-E2EA-F1B1-9928-E154CFD8CE12}"/>
              </a:ext>
            </a:extLst>
          </p:cNvPr>
          <p:cNvSpPr txBox="1">
            <a:spLocks/>
          </p:cNvSpPr>
          <p:nvPr/>
        </p:nvSpPr>
        <p:spPr>
          <a:xfrm>
            <a:off x="-1933919" y="2770176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F1DC5B9C-9DB4-1D42-A5A1-0A32C06F1F6C}"/>
              </a:ext>
            </a:extLst>
          </p:cNvPr>
          <p:cNvSpPr txBox="1">
            <a:spLocks/>
          </p:cNvSpPr>
          <p:nvPr/>
        </p:nvSpPr>
        <p:spPr>
          <a:xfrm>
            <a:off x="-1933919" y="3490378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7A2E3C2F-A080-F163-935D-8D566B388F9B}"/>
              </a:ext>
            </a:extLst>
          </p:cNvPr>
          <p:cNvSpPr txBox="1">
            <a:spLocks/>
          </p:cNvSpPr>
          <p:nvPr/>
        </p:nvSpPr>
        <p:spPr>
          <a:xfrm>
            <a:off x="-1933919" y="4210580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48AF189A-8650-29F8-2449-3383131DDF5B}"/>
              </a:ext>
            </a:extLst>
          </p:cNvPr>
          <p:cNvSpPr txBox="1">
            <a:spLocks/>
          </p:cNvSpPr>
          <p:nvPr/>
        </p:nvSpPr>
        <p:spPr>
          <a:xfrm>
            <a:off x="-1933919" y="4930782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9" name="Google Shape;257;p36">
            <a:extLst>
              <a:ext uri="{FF2B5EF4-FFF2-40B4-BE49-F238E27FC236}">
                <a16:creationId xmlns:a16="http://schemas.microsoft.com/office/drawing/2014/main" id="{1B47657C-56D0-0DB2-EE18-11F8B7C74CD3}"/>
              </a:ext>
            </a:extLst>
          </p:cNvPr>
          <p:cNvSpPr txBox="1">
            <a:spLocks/>
          </p:cNvSpPr>
          <p:nvPr/>
        </p:nvSpPr>
        <p:spPr>
          <a:xfrm>
            <a:off x="-1933919" y="5650984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5" name="Google Shape;269;p37">
            <a:extLst>
              <a:ext uri="{FF2B5EF4-FFF2-40B4-BE49-F238E27FC236}">
                <a16:creationId xmlns:a16="http://schemas.microsoft.com/office/drawing/2014/main" id="{136CE5D0-2C41-007E-2987-DE27346B79F7}"/>
              </a:ext>
            </a:extLst>
          </p:cNvPr>
          <p:cNvSpPr txBox="1">
            <a:spLocks/>
          </p:cNvSpPr>
          <p:nvPr/>
        </p:nvSpPr>
        <p:spPr>
          <a:xfrm>
            <a:off x="-3538319" y="1235493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Objective</a:t>
            </a:r>
          </a:p>
        </p:txBody>
      </p:sp>
      <p:sp>
        <p:nvSpPr>
          <p:cNvPr id="10" name="Google Shape;252;p36">
            <a:extLst>
              <a:ext uri="{FF2B5EF4-FFF2-40B4-BE49-F238E27FC236}">
                <a16:creationId xmlns:a16="http://schemas.microsoft.com/office/drawing/2014/main" id="{9B6DE2A4-3AF3-7B17-6E18-9DFC8BD07304}"/>
              </a:ext>
            </a:extLst>
          </p:cNvPr>
          <p:cNvSpPr txBox="1">
            <a:spLocks/>
          </p:cNvSpPr>
          <p:nvPr/>
        </p:nvSpPr>
        <p:spPr>
          <a:xfrm>
            <a:off x="3913815" y="357786"/>
            <a:ext cx="2256880" cy="64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Motivation</a:t>
            </a:r>
          </a:p>
        </p:txBody>
      </p:sp>
      <p:sp>
        <p:nvSpPr>
          <p:cNvPr id="11" name="Google Shape;255;p36">
            <a:extLst>
              <a:ext uri="{FF2B5EF4-FFF2-40B4-BE49-F238E27FC236}">
                <a16:creationId xmlns:a16="http://schemas.microsoft.com/office/drawing/2014/main" id="{F1716525-33FC-3817-346F-D90491A0A02D}"/>
              </a:ext>
            </a:extLst>
          </p:cNvPr>
          <p:cNvSpPr txBox="1">
            <a:spLocks/>
          </p:cNvSpPr>
          <p:nvPr/>
        </p:nvSpPr>
        <p:spPr>
          <a:xfrm>
            <a:off x="2973306" y="27139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5" name="Google Shape;285;p39">
            <a:extLst>
              <a:ext uri="{FF2B5EF4-FFF2-40B4-BE49-F238E27FC236}">
                <a16:creationId xmlns:a16="http://schemas.microsoft.com/office/drawing/2014/main" id="{9345A8F4-711C-73EE-F1FE-9DE6DB9E1D2B}"/>
              </a:ext>
            </a:extLst>
          </p:cNvPr>
          <p:cNvSpPr txBox="1">
            <a:spLocks/>
          </p:cNvSpPr>
          <p:nvPr/>
        </p:nvSpPr>
        <p:spPr>
          <a:xfrm>
            <a:off x="720000" y="891347"/>
            <a:ext cx="770400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</a:endParaRP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Alzheimer's impairs memory, challenging patients and caregivers.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Traditional care is inefficient, requiring constant supervision.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Technology boosts patient independence and reduces caregiver strain.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Emergencies can occur unexpectedly in our interconnected world.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ReMind integrates AI, tracking, and reminders for better support.</a:t>
            </a:r>
          </a:p>
        </p:txBody>
      </p:sp>
    </p:spTree>
    <p:extLst>
      <p:ext uri="{BB962C8B-B14F-4D97-AF65-F5344CB8AC3E}">
        <p14:creationId xmlns:p14="http://schemas.microsoft.com/office/powerpoint/2010/main" val="31834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BB9E1F10-F86C-1AD8-06AC-DB6FE07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900C9BC-8923-9B00-C6B4-420233090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Objective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C1E54EA-9A2D-252F-AC47-549A245708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E3FBD88C-CB57-CD65-23C0-6FE9F4717C0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8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122E288-38E1-147E-F643-6280C8CEC326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238BA21-E795-9727-11B5-5028E949C3AC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2481AE5F-1840-D3F5-098E-410B2F0DAD7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E28D2374-2910-73F9-DC98-9D1CC15904D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26C1B98-D5F9-62AE-9A60-8285A00BB76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051A359-9F44-7B57-884A-26E5392BB9E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18BDC5C4-B039-49D4-57D2-3D5AFF45148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41084885-6F2F-2C54-FF59-43143175F9A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0333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D127AE5A-6E5C-A421-815B-CBA6EE48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58FC55FE-7702-634B-4F3E-40DBF3DEC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117" y="345334"/>
            <a:ext cx="2454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3922C50D-5717-D0B2-BBD9-8488AB328AA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9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27765493-4122-232B-7254-B24F1D3CCB8C}"/>
              </a:ext>
            </a:extLst>
          </p:cNvPr>
          <p:cNvSpPr txBox="1">
            <a:spLocks/>
          </p:cNvSpPr>
          <p:nvPr/>
        </p:nvSpPr>
        <p:spPr>
          <a:xfrm>
            <a:off x="831760" y="919261"/>
            <a:ext cx="6495284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project aims to tackle these issues by: 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Developing smart and adaptive reminder solutions.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Creating a comprehensive platform that supports individuals with memory challenges.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Helping users manage daily tasks, medications, and appointments efficiently.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Providing remote monitoring and assistance without requiring constant physical presence.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Track and monitor people you care about.</a:t>
            </a:r>
          </a:p>
          <a:p>
            <a:pPr lvl="2">
              <a:spcAft>
                <a:spcPts val="16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By Addressing these concerns, we strive to make our world safer and healthier place for everyone.</a:t>
            </a:r>
          </a:p>
        </p:txBody>
      </p:sp>
      <p:pic>
        <p:nvPicPr>
          <p:cNvPr id="4" name="Picture 3" descr="A person standing next to a staircase&#10;&#10;Description automatically generated">
            <a:extLst>
              <a:ext uri="{FF2B5EF4-FFF2-40B4-BE49-F238E27FC236}">
                <a16:creationId xmlns:a16="http://schemas.microsoft.com/office/drawing/2014/main" id="{1D9B136A-928A-E676-2B11-CF9F5475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84" y="2091673"/>
            <a:ext cx="1625765" cy="1517904"/>
          </a:xfrm>
          <a:prstGeom prst="rect">
            <a:avLst/>
          </a:prstGeom>
        </p:spPr>
      </p:pic>
      <p:sp>
        <p:nvSpPr>
          <p:cNvPr id="12" name="Google Shape;255;p36">
            <a:extLst>
              <a:ext uri="{FF2B5EF4-FFF2-40B4-BE49-F238E27FC236}">
                <a16:creationId xmlns:a16="http://schemas.microsoft.com/office/drawing/2014/main" id="{7C978DB1-6B60-295E-4862-999315D74FBC}"/>
              </a:ext>
            </a:extLst>
          </p:cNvPr>
          <p:cNvSpPr txBox="1">
            <a:spLocks/>
          </p:cNvSpPr>
          <p:nvPr/>
        </p:nvSpPr>
        <p:spPr>
          <a:xfrm>
            <a:off x="2971091" y="222046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D415BC25-BFDA-0436-D4AF-F13305A411B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0E9E63C2-7361-7EFF-6179-98386708EE2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168FB6B8-1CAB-6DC4-FEE5-CC7C3AB5E483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F26954D-61A8-7034-C645-E036D2694CE4}"/>
              </a:ext>
            </a:extLst>
          </p:cNvPr>
          <p:cNvSpPr txBox="1">
            <a:spLocks/>
          </p:cNvSpPr>
          <p:nvPr/>
        </p:nvSpPr>
        <p:spPr>
          <a:xfrm>
            <a:off x="-1933919" y="265442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D4A2A276-7CB9-6076-95BA-490CD6C5F68F}"/>
              </a:ext>
            </a:extLst>
          </p:cNvPr>
          <p:cNvSpPr txBox="1">
            <a:spLocks/>
          </p:cNvSpPr>
          <p:nvPr/>
        </p:nvSpPr>
        <p:spPr>
          <a:xfrm>
            <a:off x="-1933919" y="337463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755426D8-8DF3-607F-3763-949EB97F2947}"/>
              </a:ext>
            </a:extLst>
          </p:cNvPr>
          <p:cNvSpPr txBox="1">
            <a:spLocks/>
          </p:cNvSpPr>
          <p:nvPr/>
        </p:nvSpPr>
        <p:spPr>
          <a:xfrm>
            <a:off x="-1933919" y="409483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6E59F71-7C37-6745-238C-E6FAF3DF4D13}"/>
              </a:ext>
            </a:extLst>
          </p:cNvPr>
          <p:cNvSpPr txBox="1">
            <a:spLocks/>
          </p:cNvSpPr>
          <p:nvPr/>
        </p:nvSpPr>
        <p:spPr>
          <a:xfrm>
            <a:off x="-1933919" y="481503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25BAEEB8-C6A0-A60D-9CDC-FAAD7B2D0363}"/>
              </a:ext>
            </a:extLst>
          </p:cNvPr>
          <p:cNvSpPr txBox="1">
            <a:spLocks/>
          </p:cNvSpPr>
          <p:nvPr/>
        </p:nvSpPr>
        <p:spPr>
          <a:xfrm>
            <a:off x="-1933919" y="553523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3" name="Google Shape;269;p37">
            <a:extLst>
              <a:ext uri="{FF2B5EF4-FFF2-40B4-BE49-F238E27FC236}">
                <a16:creationId xmlns:a16="http://schemas.microsoft.com/office/drawing/2014/main" id="{13EAEEF6-DE45-12BB-CBB1-B7D5560AF290}"/>
              </a:ext>
            </a:extLst>
          </p:cNvPr>
          <p:cNvSpPr txBox="1">
            <a:spLocks/>
          </p:cNvSpPr>
          <p:nvPr/>
        </p:nvSpPr>
        <p:spPr>
          <a:xfrm>
            <a:off x="-3538319" y="1896325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Market Analysis</a:t>
            </a:r>
          </a:p>
        </p:txBody>
      </p:sp>
    </p:spTree>
    <p:extLst>
      <p:ext uri="{BB962C8B-B14F-4D97-AF65-F5344CB8AC3E}">
        <p14:creationId xmlns:p14="http://schemas.microsoft.com/office/powerpoint/2010/main" val="35309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bladder Surgery Case Report by Slidesgo">
  <a:themeElements>
    <a:clrScheme name="Simple Light">
      <a:dk1>
        <a:srgbClr val="152933"/>
      </a:dk1>
      <a:lt1>
        <a:srgbClr val="F3F3F3"/>
      </a:lt1>
      <a:dk2>
        <a:srgbClr val="7AB3D2"/>
      </a:dk2>
      <a:lt2>
        <a:srgbClr val="A0D0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9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A73B94-8303-47EE-8A07-8BD61D90E8E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713C0147A7042B42C78ACF3AA9CFA" ma:contentTypeVersion="2" ma:contentTypeDescription="Create a new document." ma:contentTypeScope="" ma:versionID="79570756e3c367afa8a4cf53159d4510">
  <xsd:schema xmlns:xsd="http://www.w3.org/2001/XMLSchema" xmlns:xs="http://www.w3.org/2001/XMLSchema" xmlns:p="http://schemas.microsoft.com/office/2006/metadata/properties" xmlns:ns3="d56555c0-042c-4449-8a26-fd72c4929665" targetNamespace="http://schemas.microsoft.com/office/2006/metadata/properties" ma:root="true" ma:fieldsID="2e3676bef600e3ef27b3f690fea59174" ns3:_="">
    <xsd:import namespace="d56555c0-042c-4449-8a26-fd72c4929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555c0-042c-4449-8a26-fd72c4929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31C489-CCCC-4813-B45C-2598CAB0A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555c0-042c-4449-8a26-fd72c4929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87712F-AFD3-43A5-B92F-6C9625B8E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C557A0-254F-4F2B-8109-5CD4AC4C97D9}">
  <ds:schemaRefs>
    <ds:schemaRef ds:uri="d56555c0-042c-4449-8a26-fd72c4929665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2490</TotalTime>
  <Words>1046</Words>
  <Application>Microsoft Office PowerPoint</Application>
  <PresentationFormat>On-screen Show (16:9)</PresentationFormat>
  <Paragraphs>394</Paragraphs>
  <Slides>41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Nunito</vt:lpstr>
      <vt:lpstr>Raleway</vt:lpstr>
      <vt:lpstr>Lato</vt:lpstr>
      <vt:lpstr>Gallbladder Surgery Case Report by Slidesgo</vt:lpstr>
      <vt:lpstr>PowerPoint Presentation</vt:lpstr>
      <vt:lpstr>Team Members</vt:lpstr>
      <vt:lpstr>Table of contents</vt:lpstr>
      <vt:lpstr>Problem Definition</vt:lpstr>
      <vt:lpstr>Problem Definition</vt:lpstr>
      <vt:lpstr>02</vt:lpstr>
      <vt:lpstr>PowerPoint Presentation</vt:lpstr>
      <vt:lpstr>Objective</vt:lpstr>
      <vt:lpstr>Objective</vt:lpstr>
      <vt:lpstr>Market Analysis</vt:lpstr>
      <vt:lpstr>PowerPoint Presentation</vt:lpstr>
      <vt:lpstr>Solution</vt:lpstr>
      <vt:lpstr>Solution</vt:lpstr>
      <vt:lpstr>PowerPoint Presentation</vt:lpstr>
      <vt:lpstr>PowerPoint Presentation</vt:lpstr>
      <vt:lpstr>Stakeholders</vt:lpstr>
      <vt:lpstr>PowerPoint Presentation</vt:lpstr>
      <vt:lpstr>Architecture &amp; Technologies </vt:lpstr>
      <vt:lpstr>PowerPoint Presentation</vt:lpstr>
      <vt:lpstr>ML &amp; Location</vt:lpstr>
      <vt:lpstr>Machine Learning </vt:lpstr>
      <vt:lpstr>Location System</vt:lpstr>
      <vt:lpstr>Prototype</vt:lpstr>
      <vt:lpstr>Linking Patient with caregiver</vt:lpstr>
      <vt:lpstr>Emergency Request (SOS)</vt:lpstr>
      <vt:lpstr>Memory Test</vt:lpstr>
      <vt:lpstr>Medicine Reminder</vt:lpstr>
      <vt:lpstr>Community &amp; AI Chatbot</vt:lpstr>
      <vt:lpstr>View Logs History</vt:lpstr>
      <vt:lpstr>Safe Zones</vt:lpstr>
      <vt:lpstr>Emergency Contacts</vt:lpstr>
      <vt:lpstr>Face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M. Bakry</dc:creator>
  <cp:lastModifiedBy>محمود سيد عبد العاطى محمد</cp:lastModifiedBy>
  <cp:revision>46</cp:revision>
  <dcterms:modified xsi:type="dcterms:W3CDTF">2025-02-18T21:42:09Z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0x010100E4D713C0147A7042B42C78ACF3AA9CFA</vt:lpwstr>
  </property>
</Properties>
</file>